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  <p:sldMasterId id="2147483673" r:id="rId3"/>
  </p:sldMasterIdLst>
  <p:notesMasterIdLst>
    <p:notesMasterId r:id="rId51"/>
  </p:notesMasterIdLst>
  <p:handoutMasterIdLst>
    <p:handoutMasterId r:id="rId52"/>
  </p:handoutMasterIdLst>
  <p:sldIdLst>
    <p:sldId id="394" r:id="rId4"/>
    <p:sldId id="395" r:id="rId5"/>
    <p:sldId id="609" r:id="rId6"/>
    <p:sldId id="582" r:id="rId7"/>
    <p:sldId id="583" r:id="rId8"/>
    <p:sldId id="584" r:id="rId9"/>
    <p:sldId id="585" r:id="rId10"/>
    <p:sldId id="586" r:id="rId11"/>
    <p:sldId id="588" r:id="rId12"/>
    <p:sldId id="578" r:id="rId13"/>
    <p:sldId id="579" r:id="rId14"/>
    <p:sldId id="580" r:id="rId15"/>
    <p:sldId id="589" r:id="rId16"/>
    <p:sldId id="591" r:id="rId17"/>
    <p:sldId id="590" r:id="rId18"/>
    <p:sldId id="592" r:id="rId19"/>
    <p:sldId id="581" r:id="rId20"/>
    <p:sldId id="618" r:id="rId21"/>
    <p:sldId id="622" r:id="rId22"/>
    <p:sldId id="619" r:id="rId23"/>
    <p:sldId id="620" r:id="rId24"/>
    <p:sldId id="621" r:id="rId25"/>
    <p:sldId id="587" r:id="rId26"/>
    <p:sldId id="594" r:id="rId27"/>
    <p:sldId id="595" r:id="rId28"/>
    <p:sldId id="596" r:id="rId29"/>
    <p:sldId id="597" r:id="rId30"/>
    <p:sldId id="611" r:id="rId31"/>
    <p:sldId id="598" r:id="rId32"/>
    <p:sldId id="599" r:id="rId33"/>
    <p:sldId id="602" r:id="rId34"/>
    <p:sldId id="610" r:id="rId35"/>
    <p:sldId id="603" r:id="rId36"/>
    <p:sldId id="600" r:id="rId37"/>
    <p:sldId id="606" r:id="rId38"/>
    <p:sldId id="601" r:id="rId39"/>
    <p:sldId id="613" r:id="rId40"/>
    <p:sldId id="616" r:id="rId41"/>
    <p:sldId id="614" r:id="rId42"/>
    <p:sldId id="604" r:id="rId43"/>
    <p:sldId id="605" r:id="rId44"/>
    <p:sldId id="608" r:id="rId45"/>
    <p:sldId id="607" r:id="rId46"/>
    <p:sldId id="421" r:id="rId47"/>
    <p:sldId id="617" r:id="rId48"/>
    <p:sldId id="352" r:id="rId49"/>
    <p:sldId id="612" r:id="rId50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3DB224AC-9DDF-4C51-B5D4-64976F2BC88F}">
          <p14:sldIdLst>
            <p14:sldId id="394"/>
            <p14:sldId id="395"/>
            <p14:sldId id="609"/>
          </p14:sldIdLst>
        </p14:section>
        <p14:section name="Objects and Classes" id="{C08EFE6E-D894-4F94-8AFC-FF22A03B267A}">
          <p14:sldIdLst>
            <p14:sldId id="582"/>
            <p14:sldId id="583"/>
            <p14:sldId id="584"/>
            <p14:sldId id="585"/>
            <p14:sldId id="586"/>
            <p14:sldId id="588"/>
          </p14:sldIdLst>
        </p14:section>
        <p14:section name="Using the Built-in API Classes" id="{2D42B56A-F38B-4058-B741-D9F831CA133A}">
          <p14:sldIdLst>
            <p14:sldId id="578"/>
            <p14:sldId id="579"/>
            <p14:sldId id="580"/>
            <p14:sldId id="589"/>
            <p14:sldId id="591"/>
            <p14:sldId id="590"/>
            <p14:sldId id="592"/>
            <p14:sldId id="581"/>
            <p14:sldId id="618"/>
            <p14:sldId id="622"/>
            <p14:sldId id="619"/>
            <p14:sldId id="620"/>
            <p14:sldId id="621"/>
          </p14:sldIdLst>
        </p14:section>
        <p14:section name="Defining Simple Classes" id="{2B93D077-59AB-4B48-8A44-EADB41A8C7C0}">
          <p14:sldIdLst>
            <p14:sldId id="587"/>
            <p14:sldId id="594"/>
            <p14:sldId id="595"/>
            <p14:sldId id="596"/>
            <p14:sldId id="597"/>
            <p14:sldId id="611"/>
            <p14:sldId id="598"/>
            <p14:sldId id="599"/>
            <p14:sldId id="602"/>
            <p14:sldId id="610"/>
            <p14:sldId id="603"/>
            <p14:sldId id="600"/>
            <p14:sldId id="606"/>
            <p14:sldId id="601"/>
            <p14:sldId id="613"/>
            <p14:sldId id="616"/>
            <p14:sldId id="614"/>
            <p14:sldId id="604"/>
            <p14:sldId id="605"/>
            <p14:sldId id="608"/>
            <p14:sldId id="607"/>
          </p14:sldIdLst>
        </p14:section>
        <p14:section name="Conclusion" id="{079ACA8A-4C35-49DF-9548-AEF3FC29D537}">
          <p14:sldIdLst>
            <p14:sldId id="421"/>
            <p14:sldId id="617"/>
            <p14:sldId id="352"/>
            <p14:sldId id="61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18D87"/>
    <a:srgbClr val="F37D3B"/>
    <a:srgbClr val="E85C0E"/>
    <a:srgbClr val="FF6600"/>
    <a:srgbClr val="603A14"/>
    <a:srgbClr val="BAB398"/>
    <a:srgbClr val="ADA485"/>
    <a:srgbClr val="C6C0AA"/>
    <a:srgbClr val="663606"/>
    <a:srgbClr val="663106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2" autoAdjust="0"/>
    <p:restoredTop sz="94595" autoAdjust="0"/>
  </p:normalViewPr>
  <p:slideViewPr>
    <p:cSldViewPr>
      <p:cViewPr varScale="1">
        <p:scale>
          <a:sx n="83" d="100"/>
          <a:sy n="83" d="100"/>
        </p:scale>
        <p:origin x="586" y="77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slide" Target="slides/slide38.xml"/><Relationship Id="rId54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microsoft.com/office/2015/10/relationships/revisionInfo" Target="revisionInfo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handoutMaster" Target="handoutMasters/handout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tableStyles" Target="tableStyles.xml"/><Relationship Id="rId8" Type="http://schemas.openxmlformats.org/officeDocument/2006/relationships/slide" Target="slides/slide5.xml"/><Relationship Id="rId51" Type="http://schemas.openxmlformats.org/officeDocument/2006/relationships/notesMaster" Target="notesMasters/notesMaster1.xml"/><Relationship Id="rId3" Type="http://schemas.openxmlformats.org/officeDocument/2006/relationships/slideMaster" Target="slideMasters/slideMaster2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19-Jun-17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19-Jun-17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7554096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</p:spTree>
    <p:extLst>
      <p:ext uri="{BB962C8B-B14F-4D97-AF65-F5344CB8AC3E}">
        <p14:creationId xmlns:p14="http://schemas.microsoft.com/office/powerpoint/2010/main" val="23973097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</p:spTree>
    <p:extLst>
      <p:ext uri="{BB962C8B-B14F-4D97-AF65-F5344CB8AC3E}">
        <p14:creationId xmlns:p14="http://schemas.microsoft.com/office/powerpoint/2010/main" val="14109993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</p:spTree>
    <p:extLst>
      <p:ext uri="{BB962C8B-B14F-4D97-AF65-F5344CB8AC3E}">
        <p14:creationId xmlns:p14="http://schemas.microsoft.com/office/powerpoint/2010/main" val="22119770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0301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45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44199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4122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47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37987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19-Jun-17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27604065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19-Jun-17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617887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102855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425245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613940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9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19-Jun-17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19-Jun-17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0285204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8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175#1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175#1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175#2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judge.softuni.bg/Contests/Practice/Index/175#2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www.nuget.org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175#3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175#3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175#4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175#4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175#4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175#4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judge.softuni.bg/Contests/Practice/Index/175#5" TargetMode="Externa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openxmlformats.org/officeDocument/2006/relationships/image" Target="../media/image15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175#6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8.png"/><Relationship Id="rId4" Type="http://schemas.openxmlformats.org/officeDocument/2006/relationships/image" Target="../media/image3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hyperlink" Target="http://www.indeavr.com/" TargetMode="External"/><Relationship Id="rId13" Type="http://schemas.openxmlformats.org/officeDocument/2006/relationships/image" Target="../media/image44.png"/><Relationship Id="rId18" Type="http://schemas.openxmlformats.org/officeDocument/2006/relationships/hyperlink" Target="https://netpeak.net/" TargetMode="External"/><Relationship Id="rId3" Type="http://schemas.openxmlformats.org/officeDocument/2006/relationships/hyperlink" Target="https://softuni.bg/courses/programming-fundamentals" TargetMode="External"/><Relationship Id="rId7" Type="http://schemas.openxmlformats.org/officeDocument/2006/relationships/image" Target="../media/image41.png"/><Relationship Id="rId12" Type="http://schemas.openxmlformats.org/officeDocument/2006/relationships/hyperlink" Target="http://www.superhosting.bg/" TargetMode="External"/><Relationship Id="rId17" Type="http://schemas.openxmlformats.org/officeDocument/2006/relationships/image" Target="../media/image46.png"/><Relationship Id="rId2" Type="http://schemas.openxmlformats.org/officeDocument/2006/relationships/notesSlide" Target="../notesSlides/notesSlide7.xml"/><Relationship Id="rId16" Type="http://schemas.openxmlformats.org/officeDocument/2006/relationships/hyperlink" Target="http://www.softwaregroup-bg.com/" TargetMode="External"/><Relationship Id="rId1" Type="http://schemas.openxmlformats.org/officeDocument/2006/relationships/slideLayout" Target="../slideLayouts/slideLayout9.xml"/><Relationship Id="rId6" Type="http://schemas.openxmlformats.org/officeDocument/2006/relationships/hyperlink" Target="http://smartit.bg/" TargetMode="External"/><Relationship Id="rId11" Type="http://schemas.openxmlformats.org/officeDocument/2006/relationships/image" Target="../media/image43.png"/><Relationship Id="rId5" Type="http://schemas.openxmlformats.org/officeDocument/2006/relationships/image" Target="../media/image40.png"/><Relationship Id="rId15" Type="http://schemas.openxmlformats.org/officeDocument/2006/relationships/image" Target="../media/image45.png"/><Relationship Id="rId10" Type="http://schemas.openxmlformats.org/officeDocument/2006/relationships/hyperlink" Target="http://www.infragistics.com/" TargetMode="External"/><Relationship Id="rId19" Type="http://schemas.openxmlformats.org/officeDocument/2006/relationships/image" Target="../media/image47.png"/><Relationship Id="rId4" Type="http://schemas.openxmlformats.org/officeDocument/2006/relationships/hyperlink" Target="http://xs-software.com/" TargetMode="External"/><Relationship Id="rId9" Type="http://schemas.openxmlformats.org/officeDocument/2006/relationships/image" Target="../media/image42.png"/><Relationship Id="rId14" Type="http://schemas.openxmlformats.org/officeDocument/2006/relationships/hyperlink" Target="http://www.telenor.bg/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hyperlink" Target="http://creativecommons.org/licenses/by-sa/4.0/" TargetMode="External"/><Relationship Id="rId4" Type="http://schemas.openxmlformats.org/officeDocument/2006/relationships/hyperlink" Target="http://www.introprogramming.info/english-intro-csharp-book/" TargetMode="Externa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48.png"/><Relationship Id="rId12" Type="http://schemas.openxmlformats.org/officeDocument/2006/relationships/image" Target="../media/image5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50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49.png"/><Relationship Id="rId4" Type="http://schemas.openxmlformats.org/officeDocument/2006/relationships/hyperlink" Target="http://softuni.org/" TargetMode="External"/><Relationship Id="rId9" Type="http://schemas.openxmlformats.org/officeDocument/2006/relationships/hyperlink" Target="http://www.facebook.com/SoftwareUniversity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175#0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351212" y="783608"/>
            <a:ext cx="8125251" cy="1132907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Objects and Classes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351212" y="2037128"/>
            <a:ext cx="8125251" cy="1298864"/>
          </a:xfrm>
        </p:spPr>
        <p:txBody>
          <a:bodyPr>
            <a:normAutofit/>
          </a:bodyPr>
          <a:lstStyle/>
          <a:p>
            <a:r>
              <a:rPr lang="en-US" dirty="0"/>
              <a:t>Using Objects and Classes</a:t>
            </a:r>
            <a:br>
              <a:rPr lang="en-US" dirty="0"/>
            </a:br>
            <a:r>
              <a:rPr lang="en-US" dirty="0"/>
              <a:t> Defining Simple Classes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604899"/>
            <a:ext cx="3187613" cy="525135"/>
          </a:xfrm>
        </p:spPr>
        <p:txBody>
          <a:bodyPr/>
          <a:lstStyle/>
          <a:p>
            <a:r>
              <a:rPr lang="en-US" noProof="1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5074798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479925"/>
            <a:ext cx="3187613" cy="382788"/>
          </a:xfrm>
        </p:spPr>
        <p:txBody>
          <a:bodyPr/>
          <a:lstStyle/>
          <a:p>
            <a:r>
              <a:rPr lang="en-US" sz="2000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820446"/>
            <a:ext cx="3187613" cy="351754"/>
          </a:xfrm>
        </p:spPr>
        <p:txBody>
          <a:bodyPr/>
          <a:lstStyle/>
          <a:p>
            <a:r>
              <a:rPr lang="en-US" sz="1800" dirty="0">
                <a:hlinkClick r:id="rId3"/>
              </a:rPr>
              <a:t>http://softuni.bg</a:t>
            </a:r>
            <a:endParaRPr lang="en-US" sz="1800" dirty="0"/>
          </a:p>
        </p:txBody>
      </p:sp>
      <p:pic>
        <p:nvPicPr>
          <p:cNvPr id="1028" name="Picture 4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30488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752600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4" name="Picture 13" descr="http://softuni.bg" title="SoftUni Code Wizard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705318" y="3830714"/>
            <a:ext cx="2133598" cy="234148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rot="576164">
            <a:off x="5179128" y="3723742"/>
            <a:ext cx="1589089" cy="7201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Objects</a:t>
            </a:r>
            <a:b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</a:b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&amp; Classes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6457043" y="3882328"/>
            <a:ext cx="5040243" cy="2491578"/>
            <a:chOff x="6457043" y="3921617"/>
            <a:chExt cx="5040243" cy="2491578"/>
          </a:xfrm>
        </p:grpSpPr>
        <p:pic>
          <p:nvPicPr>
            <p:cNvPr id="27" name="Picture 4" descr="C:\Documents\Courses\OOP\OOP Images\bb.png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57043" y="3921617"/>
              <a:ext cx="3009011" cy="23332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Rectangle 27"/>
            <p:cNvSpPr/>
            <p:nvPr/>
          </p:nvSpPr>
          <p:spPr>
            <a:xfrm>
              <a:off x="7202705" y="4084995"/>
              <a:ext cx="227009" cy="784830"/>
            </a:xfrm>
            <a:prstGeom prst="rect">
              <a:avLst/>
            </a:prstGeom>
            <a:noFill/>
            <a:scene3d>
              <a:camera prst="orthographicFront">
                <a:rot lat="0" lon="9000000" rev="10800000"/>
              </a:camera>
              <a:lightRig rig="threePt" dir="t"/>
            </a:scene3d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4500" b="1" spc="50" dirty="0">
                  <a:ln w="13500">
                    <a:solidFill>
                      <a:schemeClr val="accent1">
                        <a:shade val="2500"/>
                        <a:alpha val="6500"/>
                      </a:schemeClr>
                    </a:solidFill>
                    <a:prstDash val="solid"/>
                  </a:ln>
                  <a:solidFill>
                    <a:schemeClr val="accent1">
                      <a:tint val="3000"/>
                      <a:alpha val="95000"/>
                    </a:schemeClr>
                  </a:solidFill>
                  <a:effectLst>
                    <a:innerShdw blurRad="50900" dist="38500" dir="13500000">
                      <a:srgbClr val="000000">
                        <a:alpha val="60000"/>
                      </a:srgbClr>
                    </a:innerShdw>
                  </a:effectLst>
                </a:rPr>
                <a:t>O</a:t>
              </a: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7875058" y="5443148"/>
              <a:ext cx="227009" cy="784830"/>
            </a:xfrm>
            <a:prstGeom prst="rect">
              <a:avLst/>
            </a:prstGeom>
            <a:noFill/>
            <a:scene3d>
              <a:camera prst="orthographicFront">
                <a:rot lat="600000" lon="1200000" rev="0"/>
              </a:camera>
              <a:lightRig rig="threePt" dir="t"/>
            </a:scene3d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4500" b="1" spc="50" dirty="0">
                  <a:ln w="13500">
                    <a:solidFill>
                      <a:schemeClr val="accent1">
                        <a:shade val="2500"/>
                        <a:alpha val="6500"/>
                      </a:schemeClr>
                    </a:solidFill>
                    <a:prstDash val="solid"/>
                  </a:ln>
                  <a:solidFill>
                    <a:schemeClr val="accent1">
                      <a:tint val="3000"/>
                      <a:alpha val="95000"/>
                    </a:schemeClr>
                  </a:solidFill>
                  <a:effectLst>
                    <a:innerShdw blurRad="50900" dist="38500" dir="13500000">
                      <a:srgbClr val="000000">
                        <a:alpha val="60000"/>
                      </a:srgbClr>
                    </a:innerShdw>
                  </a:effectLst>
                </a:rPr>
                <a:t>P</a:t>
              </a:r>
              <a:endParaRPr lang="en-US" sz="4500" b="0" cap="none" spc="0" dirty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7528491" y="4770795"/>
              <a:ext cx="227009" cy="784830"/>
            </a:xfrm>
            <a:prstGeom prst="rect">
              <a:avLst/>
            </a:prstGeom>
            <a:noFill/>
            <a:scene3d>
              <a:camera prst="orthographicFront">
                <a:rot lat="0" lon="9000000" rev="10800000"/>
              </a:camera>
              <a:lightRig rig="threePt" dir="t"/>
            </a:scene3d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4500" b="1" spc="50" dirty="0">
                  <a:ln w="13500">
                    <a:solidFill>
                      <a:schemeClr val="accent1">
                        <a:shade val="2500"/>
                        <a:alpha val="6500"/>
                      </a:schemeClr>
                    </a:solidFill>
                    <a:prstDash val="solid"/>
                  </a:ln>
                  <a:solidFill>
                    <a:schemeClr val="accent1">
                      <a:tint val="3000"/>
                      <a:alpha val="95000"/>
                    </a:schemeClr>
                  </a:solidFill>
                  <a:effectLst>
                    <a:innerShdw blurRad="50900" dist="38500" dir="13500000">
                      <a:srgbClr val="000000">
                        <a:alpha val="60000"/>
                      </a:srgbClr>
                    </a:innerShdw>
                  </a:effectLst>
                </a:rPr>
                <a:t>O</a:t>
              </a:r>
            </a:p>
          </p:txBody>
        </p:sp>
        <p:pic>
          <p:nvPicPr>
            <p:cNvPr id="31" name="Picture 3" descr="C:\Documents\Courses\OOP\OOP Images\objects.png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59499" y="3957476"/>
              <a:ext cx="2637787" cy="24557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Rectangle 31"/>
            <p:cNvSpPr/>
            <p:nvPr/>
          </p:nvSpPr>
          <p:spPr>
            <a:xfrm>
              <a:off x="9466054" y="4501393"/>
              <a:ext cx="227009" cy="784830"/>
            </a:xfrm>
            <a:prstGeom prst="rect">
              <a:avLst/>
            </a:prstGeom>
            <a:noFill/>
            <a:scene3d>
              <a:camera prst="orthographicFront">
                <a:rot lat="0" lon="9000000" rev="10800000"/>
              </a:camera>
              <a:lightRig rig="threePt" dir="t"/>
            </a:scene3d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4500" b="1" spc="50" dirty="0">
                  <a:ln w="13500">
                    <a:solidFill>
                      <a:schemeClr val="accent1">
                        <a:shade val="2500"/>
                        <a:alpha val="6500"/>
                      </a:schemeClr>
                    </a:solidFill>
                    <a:prstDash val="solid"/>
                  </a:ln>
                  <a:solidFill>
                    <a:schemeClr val="accent1">
                      <a:tint val="3000"/>
                      <a:alpha val="95000"/>
                    </a:schemeClr>
                  </a:solidFill>
                  <a:effectLst>
                    <a:innerShdw blurRad="50900" dist="38500" dir="13500000">
                      <a:srgbClr val="000000">
                        <a:alpha val="60000"/>
                      </a:srgbClr>
                    </a:innerShdw>
                  </a:effectLst>
                </a:rPr>
                <a:t>O</a:t>
              </a: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10797458" y="4724632"/>
              <a:ext cx="227009" cy="784830"/>
            </a:xfrm>
            <a:prstGeom prst="rect">
              <a:avLst/>
            </a:prstGeom>
            <a:noFill/>
            <a:scene3d>
              <a:camera prst="orthographicFront">
                <a:rot lat="0" lon="9000000" rev="10800000"/>
              </a:camera>
              <a:lightRig rig="threePt" dir="t"/>
            </a:scene3d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4500" b="1" spc="50" dirty="0">
                  <a:ln w="13500">
                    <a:solidFill>
                      <a:schemeClr val="accent1">
                        <a:shade val="2500"/>
                        <a:alpha val="6500"/>
                      </a:schemeClr>
                    </a:solidFill>
                    <a:prstDash val="solid"/>
                  </a:ln>
                  <a:solidFill>
                    <a:schemeClr val="accent1">
                      <a:tint val="3000"/>
                      <a:alpha val="95000"/>
                    </a:schemeClr>
                  </a:solidFill>
                  <a:effectLst>
                    <a:innerShdw blurRad="50900" dist="38500" dir="13500000">
                      <a:srgbClr val="000000">
                        <a:alpha val="60000"/>
                      </a:srgbClr>
                    </a:innerShdw>
                  </a:effectLst>
                </a:rPr>
                <a:t>O</a:t>
              </a: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10266772" y="5367634"/>
              <a:ext cx="227009" cy="784830"/>
            </a:xfrm>
            <a:prstGeom prst="rect">
              <a:avLst/>
            </a:prstGeom>
            <a:noFill/>
            <a:scene3d>
              <a:camera prst="orthographicFront">
                <a:rot lat="600000" lon="1200000" rev="0"/>
              </a:camera>
              <a:lightRig rig="threePt" dir="t"/>
            </a:scene3d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4500" b="1" spc="50" dirty="0">
                  <a:ln w="13500">
                    <a:solidFill>
                      <a:schemeClr val="accent1">
                        <a:shade val="2500"/>
                        <a:alpha val="6500"/>
                      </a:schemeClr>
                    </a:solidFill>
                    <a:prstDash val="solid"/>
                  </a:ln>
                  <a:solidFill>
                    <a:schemeClr val="accent1">
                      <a:tint val="3000"/>
                      <a:alpha val="95000"/>
                    </a:schemeClr>
                  </a:solidFill>
                  <a:effectLst>
                    <a:innerShdw blurRad="50900" dist="38500" dir="13500000">
                      <a:srgbClr val="000000">
                        <a:alpha val="60000"/>
                      </a:srgbClr>
                    </a:innerShdw>
                  </a:effectLst>
                </a:rPr>
                <a:t>P</a:t>
              </a:r>
              <a:endParaRPr lang="en-US" sz="4500" b="0" cap="none" spc="0" dirty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8284" y="5060951"/>
            <a:ext cx="9654328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/>
              <a:t>Using the Built-in API Classes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088284" y="5812012"/>
            <a:ext cx="9654328" cy="719034"/>
          </a:xfrm>
        </p:spPr>
        <p:txBody>
          <a:bodyPr/>
          <a:lstStyle/>
          <a:p>
            <a:r>
              <a:rPr lang="en-US" dirty="0"/>
              <a:t>Math, Random, </a:t>
            </a:r>
            <a:r>
              <a:rPr lang="en-US" noProof="1"/>
              <a:t>BigInteger</a:t>
            </a:r>
            <a:r>
              <a:rPr lang="en-US" dirty="0"/>
              <a:t>, etc.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1189" y="1301114"/>
            <a:ext cx="8748518" cy="3456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8930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/>
          <a:lstStyle/>
          <a:p>
            <a:r>
              <a:rPr lang="en-US" dirty="0"/>
              <a:t>.NET Framework provides thousands of ready-to-use classes</a:t>
            </a:r>
          </a:p>
          <a:p>
            <a:pPr lvl="1"/>
            <a:r>
              <a:rPr lang="en-US" dirty="0"/>
              <a:t>Packaged into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namespaces</a:t>
            </a:r>
            <a:r>
              <a:rPr lang="en-US" dirty="0"/>
              <a:t> like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System</a:t>
            </a:r>
            <a:r>
              <a:rPr lang="en-US" noProof="1"/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System.Text</a:t>
            </a:r>
            <a:r>
              <a:rPr lang="en-US" noProof="1"/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System.Collections</a:t>
            </a:r>
            <a:r>
              <a:rPr lang="en-US" dirty="0"/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System.Linq</a:t>
            </a:r>
            <a:r>
              <a:rPr lang="en-US" dirty="0"/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System.Net</a:t>
            </a:r>
            <a:r>
              <a:rPr lang="en-US" noProof="1"/>
              <a:t>, </a:t>
            </a:r>
            <a:r>
              <a:rPr lang="en-US" dirty="0"/>
              <a:t>etc.</a:t>
            </a:r>
          </a:p>
          <a:p>
            <a:r>
              <a:rPr lang="en-US" dirty="0"/>
              <a:t>Using static .NET class members: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/>
              <a:t>Using non-static .NET classes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Built-in API Classes in .NET Framework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836614" y="3709637"/>
            <a:ext cx="10515598" cy="95677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dirty="0"/>
              <a:t>DateTime today =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DateTime.Now</a:t>
            </a:r>
            <a:r>
              <a:rPr lang="en-US" dirty="0"/>
              <a:t>;</a:t>
            </a:r>
          </a:p>
          <a:p>
            <a:r>
              <a:rPr lang="en-US" dirty="0"/>
              <a:t>double cosine =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Math.Cos</a:t>
            </a:r>
            <a:r>
              <a:rPr lang="en-US" dirty="0"/>
              <a:t>(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Math.PI</a:t>
            </a:r>
            <a:r>
              <a:rPr lang="en-US" dirty="0"/>
              <a:t>);</a:t>
            </a: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836612" y="5512106"/>
            <a:ext cx="10515598" cy="95677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dirty="0"/>
              <a:t>Random rnd =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new Random</a:t>
            </a:r>
            <a:r>
              <a:rPr lang="en-US" dirty="0"/>
              <a:t>();</a:t>
            </a:r>
          </a:p>
          <a:p>
            <a:r>
              <a:rPr lang="en-US" dirty="0"/>
              <a:t>int randomNumber =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rnd</a:t>
            </a:r>
            <a:r>
              <a:rPr lang="en-US" dirty="0"/>
              <a:t>.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Next</a:t>
            </a:r>
            <a:r>
              <a:rPr lang="en-US" dirty="0"/>
              <a:t>(1, 99);</a:t>
            </a:r>
          </a:p>
        </p:txBody>
      </p:sp>
      <p:sp>
        <p:nvSpPr>
          <p:cNvPr id="7" name="AutoShape 6"/>
          <p:cNvSpPr>
            <a:spLocks noChangeArrowheads="1"/>
          </p:cNvSpPr>
          <p:nvPr/>
        </p:nvSpPr>
        <p:spPr bwMode="auto">
          <a:xfrm>
            <a:off x="6856412" y="3319143"/>
            <a:ext cx="4038600" cy="759544"/>
          </a:xfrm>
          <a:prstGeom prst="wedgeRoundRectCallout">
            <a:avLst>
              <a:gd name="adj1" fmla="val -65568"/>
              <a:gd name="adj2" fmla="val 4393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Class.StaticMember</a:t>
            </a:r>
          </a:p>
        </p:txBody>
      </p:sp>
      <p:sp>
        <p:nvSpPr>
          <p:cNvPr id="8" name="AutoShape 6"/>
          <p:cNvSpPr>
            <a:spLocks noChangeArrowheads="1"/>
          </p:cNvSpPr>
          <p:nvPr/>
        </p:nvSpPr>
        <p:spPr bwMode="auto">
          <a:xfrm>
            <a:off x="6170612" y="4998984"/>
            <a:ext cx="3048000" cy="658866"/>
          </a:xfrm>
          <a:prstGeom prst="wedgeRoundRectCallout">
            <a:avLst>
              <a:gd name="adj1" fmla="val -71417"/>
              <a:gd name="adj2" fmla="val 5976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new Class(…)</a:t>
            </a:r>
          </a:p>
        </p:txBody>
      </p:sp>
      <p:sp>
        <p:nvSpPr>
          <p:cNvPr id="9" name="AutoShape 6"/>
          <p:cNvSpPr>
            <a:spLocks noChangeArrowheads="1"/>
          </p:cNvSpPr>
          <p:nvPr/>
        </p:nvSpPr>
        <p:spPr bwMode="auto">
          <a:xfrm>
            <a:off x="7597774" y="5862768"/>
            <a:ext cx="3068638" cy="658866"/>
          </a:xfrm>
          <a:prstGeom prst="wedgeRoundRectCallout">
            <a:avLst>
              <a:gd name="adj1" fmla="val -67651"/>
              <a:gd name="adj2" fmla="val -117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Object.Member</a:t>
            </a:r>
          </a:p>
        </p:txBody>
      </p:sp>
    </p:spTree>
    <p:extLst>
      <p:ext uri="{BB962C8B-B14F-4D97-AF65-F5344CB8AC3E}">
        <p14:creationId xmlns:p14="http://schemas.microsoft.com/office/powerpoint/2010/main" val="1622795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Built-in .NET Classes – Examples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60414" y="1200536"/>
            <a:ext cx="10667998" cy="541454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>
              <a:lnSpc>
                <a:spcPct val="90000"/>
              </a:lnSpc>
            </a:pPr>
            <a:r>
              <a:rPr lang="en-US" dirty="0"/>
              <a:t>DateTime today =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DateTime.Now</a:t>
            </a:r>
            <a:r>
              <a:rPr lang="en-US" dirty="0"/>
              <a:t>;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Console.WriteLine</a:t>
            </a:r>
            <a:r>
              <a:rPr lang="en-US" dirty="0"/>
              <a:t>("Today is: " + today);</a:t>
            </a:r>
          </a:p>
          <a:p>
            <a:pPr>
              <a:lnSpc>
                <a:spcPct val="90000"/>
              </a:lnSpc>
            </a:pPr>
            <a:r>
              <a:rPr lang="en-US" dirty="0"/>
              <a:t>DateTime tomorrow =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today.AddDays</a:t>
            </a:r>
            <a:r>
              <a:rPr lang="en-US" dirty="0"/>
              <a:t>(1);</a:t>
            </a:r>
          </a:p>
          <a:p>
            <a:pPr>
              <a:lnSpc>
                <a:spcPct val="90000"/>
              </a:lnSpc>
            </a:pPr>
            <a:r>
              <a:rPr lang="en-US" dirty="0"/>
              <a:t>Console.WriteLine("Tomorrow is: " + tomorrow);</a:t>
            </a:r>
          </a:p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dirty="0"/>
              <a:t>double angleDegrees = 60;</a:t>
            </a:r>
          </a:p>
          <a:p>
            <a:pPr>
              <a:lnSpc>
                <a:spcPct val="90000"/>
              </a:lnSpc>
            </a:pPr>
            <a:r>
              <a:rPr lang="en-US" dirty="0"/>
              <a:t>double angleRadians = angleDegrees *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Math.PI</a:t>
            </a:r>
            <a:r>
              <a:rPr lang="en-US" dirty="0"/>
              <a:t> / 180;</a:t>
            </a:r>
          </a:p>
          <a:p>
            <a:pPr>
              <a:lnSpc>
                <a:spcPct val="90000"/>
              </a:lnSpc>
            </a:pPr>
            <a:r>
              <a:rPr lang="en-US" dirty="0"/>
              <a:t>Console.WriteLine(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Math.Cos</a:t>
            </a:r>
            <a:r>
              <a:rPr lang="en-US" dirty="0"/>
              <a:t>(angleRadians)); //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0.5</a:t>
            </a:r>
          </a:p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dirty="0"/>
              <a:t>Random rnd =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new Random()</a:t>
            </a:r>
            <a:r>
              <a:rPr lang="en-US" dirty="0"/>
              <a:t>;</a:t>
            </a:r>
          </a:p>
          <a:p>
            <a:pPr>
              <a:lnSpc>
                <a:spcPct val="90000"/>
              </a:lnSpc>
            </a:pPr>
            <a:r>
              <a:rPr lang="en-US" dirty="0"/>
              <a:t>Console.WriteLine("Random number = " +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rnd.Next</a:t>
            </a:r>
            <a:r>
              <a:rPr lang="en-US" dirty="0"/>
              <a:t>(1,</a:t>
            </a:r>
            <a:r>
              <a:rPr lang="en-US" dirty="0">
                <a:latin typeface="+mn-lt"/>
              </a:rPr>
              <a:t> </a:t>
            </a:r>
            <a:r>
              <a:rPr lang="en-US" dirty="0"/>
              <a:t>100));</a:t>
            </a:r>
          </a:p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dirty="0"/>
              <a:t>WebClient webClient =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new WebClient</a:t>
            </a:r>
            <a:r>
              <a:rPr lang="en-US" dirty="0"/>
              <a:t>();</a:t>
            </a:r>
          </a:p>
          <a:p>
            <a:pPr>
              <a:lnSpc>
                <a:spcPct val="90000"/>
              </a:lnSpc>
            </a:pPr>
            <a:r>
              <a:rPr lang="en-US" dirty="0"/>
              <a:t>webClient.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DownloadFile</a:t>
            </a:r>
            <a:r>
              <a:rPr lang="en-US" dirty="0"/>
              <a:t>("http://www.introprogramming.info/wp-content/uploads/2015/10/Intro-CSharp-Book-v2015.pdf", "book.pdf");</a:t>
            </a:r>
          </a:p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Process.Start</a:t>
            </a:r>
            <a:r>
              <a:rPr lang="en-US" dirty="0"/>
              <a:t>("book.pdf");</a:t>
            </a:r>
          </a:p>
        </p:txBody>
      </p:sp>
    </p:spTree>
    <p:extLst>
      <p:ext uri="{BB962C8B-B14F-4D97-AF65-F5344CB8AC3E}">
        <p14:creationId xmlns:p14="http://schemas.microsoft.com/office/powerpoint/2010/main" val="1059585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You are given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list of words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Randomize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their order </a:t>
            </a:r>
            <a:r>
              <a:rPr lang="en-US" dirty="0"/>
              <a:t>and print each word at a separate line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Randomize Words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008812" y="2552700"/>
            <a:ext cx="3331440" cy="58785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10S 7H 9C 9D JS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008812" y="3335566"/>
            <a:ext cx="3331439" cy="246221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10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7H</a:t>
            </a:r>
          </a:p>
          <a:p>
            <a:pPr algn="ctr">
              <a:lnSpc>
                <a:spcPct val="110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JS</a:t>
            </a:r>
          </a:p>
          <a:p>
            <a:pPr algn="ctr">
              <a:lnSpc>
                <a:spcPct val="110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10S</a:t>
            </a:r>
          </a:p>
          <a:p>
            <a:pPr algn="ctr">
              <a:lnSpc>
                <a:spcPct val="110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9C</a:t>
            </a:r>
          </a:p>
          <a:p>
            <a:pPr algn="ctr">
              <a:lnSpc>
                <a:spcPct val="110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9D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60412" y="6190147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https://judge.softuni.bg/Contests/Practice/Index/175#1</a:t>
            </a:r>
            <a:endParaRPr lang="en-US" dirty="0"/>
          </a:p>
        </p:txBody>
      </p:sp>
      <p:sp>
        <p:nvSpPr>
          <p:cNvPr id="7" name="Curved Left Arrow 6"/>
          <p:cNvSpPr/>
          <p:nvPr/>
        </p:nvSpPr>
        <p:spPr>
          <a:xfrm>
            <a:off x="10437812" y="2787110"/>
            <a:ext cx="457200" cy="1371600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5" name="AutoShape 6"/>
          <p:cNvSpPr>
            <a:spLocks noChangeArrowheads="1"/>
          </p:cNvSpPr>
          <p:nvPr/>
        </p:nvSpPr>
        <p:spPr bwMode="auto">
          <a:xfrm>
            <a:off x="1891350" y="5042442"/>
            <a:ext cx="4736462" cy="1034508"/>
          </a:xfrm>
          <a:prstGeom prst="wedgeRoundRectCallout">
            <a:avLst>
              <a:gd name="adj1" fmla="val 65819"/>
              <a:gd name="adj2" fmla="val -5687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Note</a:t>
            </a:r>
            <a:r>
              <a:rPr lang="en-US" sz="2800" dirty="0">
                <a:solidFill>
                  <a:srgbClr val="FFFFFF"/>
                </a:solidFill>
              </a:rPr>
              <a:t>: the output is a sample. It should always be different!</a:t>
            </a:r>
            <a:endParaRPr lang="bg-BG" sz="28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1141412" y="2552700"/>
            <a:ext cx="926462" cy="58785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a b</a:t>
            </a:r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1141412" y="3335566"/>
            <a:ext cx="926462" cy="101412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10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b</a:t>
            </a:r>
          </a:p>
          <a:p>
            <a:pPr algn="ctr">
              <a:lnSpc>
                <a:spcPct val="110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18" name="Curved Left Arrow 17"/>
          <p:cNvSpPr/>
          <p:nvPr/>
        </p:nvSpPr>
        <p:spPr>
          <a:xfrm>
            <a:off x="2165435" y="2787110"/>
            <a:ext cx="457200" cy="1213390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3263962" y="2552700"/>
            <a:ext cx="2580489" cy="58785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PHP Java C#</a:t>
            </a:r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3263963" y="3335566"/>
            <a:ext cx="2580488" cy="148810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10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Java</a:t>
            </a:r>
          </a:p>
          <a:p>
            <a:pPr algn="ctr">
              <a:lnSpc>
                <a:spcPct val="110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PHP</a:t>
            </a:r>
          </a:p>
          <a:p>
            <a:pPr algn="ctr">
              <a:lnSpc>
                <a:spcPct val="110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C#</a:t>
            </a:r>
          </a:p>
        </p:txBody>
      </p:sp>
      <p:sp>
        <p:nvSpPr>
          <p:cNvPr id="21" name="Curved Left Arrow 20"/>
          <p:cNvSpPr/>
          <p:nvPr/>
        </p:nvSpPr>
        <p:spPr>
          <a:xfrm>
            <a:off x="5942012" y="2787110"/>
            <a:ext cx="457200" cy="1371600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2979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Randomize Words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912814" y="1492298"/>
            <a:ext cx="10363198" cy="414650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3000" dirty="0"/>
              <a:t>string[] words = Console.ReadLine().Split(' ');</a:t>
            </a:r>
          </a:p>
          <a:p>
            <a:pPr>
              <a:spcBef>
                <a:spcPts val="1200"/>
              </a:spcBef>
            </a:pPr>
            <a:r>
              <a:rPr lang="en-US" sz="3000" dirty="0"/>
              <a:t>Random rnd =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new Random</a:t>
            </a:r>
            <a:r>
              <a:rPr lang="en-US" sz="3000" dirty="0"/>
              <a:t>();</a:t>
            </a:r>
          </a:p>
          <a:p>
            <a:r>
              <a:rPr lang="en-US" sz="3000" dirty="0"/>
              <a:t>for (int pos1 = 0; pos1 &lt; words.Length; pos1++)</a:t>
            </a:r>
          </a:p>
          <a:p>
            <a:r>
              <a:rPr lang="en-US" sz="3000" dirty="0"/>
              <a:t>{</a:t>
            </a:r>
          </a:p>
          <a:p>
            <a:r>
              <a:rPr lang="en-US" sz="3000" dirty="0"/>
              <a:t>   int pos2 =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rnd.Next</a:t>
            </a:r>
            <a:r>
              <a:rPr lang="en-US" sz="3000" dirty="0"/>
              <a:t>(words.Length);</a:t>
            </a:r>
          </a:p>
          <a:p>
            <a:r>
              <a:rPr lang="en-US" sz="3000" dirty="0"/>
              <a:t>   //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TODO: </a:t>
            </a:r>
            <a:r>
              <a:rPr lang="en-US" sz="3000" i="1" dirty="0">
                <a:solidFill>
                  <a:schemeClr val="tx2">
                    <a:lumMod val="75000"/>
                  </a:schemeClr>
                </a:solidFill>
              </a:rPr>
              <a:t>swap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 words[pos1] </a:t>
            </a:r>
            <a:r>
              <a:rPr lang="en-US" sz="3000" i="1" dirty="0">
                <a:solidFill>
                  <a:schemeClr val="tx2">
                    <a:lumMod val="75000"/>
                  </a:schemeClr>
                </a:solidFill>
              </a:rPr>
              <a:t>with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 words[pos2]</a:t>
            </a:r>
          </a:p>
          <a:p>
            <a:r>
              <a:rPr lang="en-US" sz="3000" dirty="0"/>
              <a:t>}</a:t>
            </a:r>
          </a:p>
          <a:p>
            <a:pPr>
              <a:spcBef>
                <a:spcPts val="1200"/>
              </a:spcBef>
            </a:pPr>
            <a:r>
              <a:rPr lang="en-US" sz="3000" dirty="0"/>
              <a:t>Console.WriteLine(string.Join("\r\n", words));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60412" y="6172200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https://judge.softuni.bg/Contests/Practice/Index/175#1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2511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Calculate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en-US" dirty="0"/>
              <a:t>! (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en-US" dirty="0"/>
              <a:t> factorial) for very big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en-US" dirty="0"/>
              <a:t> (e.g. 1000)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Big Factorial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65358" y="3190624"/>
            <a:ext cx="804535" cy="58785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50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2147249" y="2955226"/>
            <a:ext cx="9281163" cy="108337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30414093201713378043612608166064768844377641568960512000000000000</a:t>
            </a: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ight Arrow 6"/>
          <p:cNvSpPr/>
          <p:nvPr/>
        </p:nvSpPr>
        <p:spPr>
          <a:xfrm>
            <a:off x="1595548" y="3321346"/>
            <a:ext cx="444897" cy="3511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665358" y="2023494"/>
            <a:ext cx="804535" cy="55630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5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2147249" y="2023494"/>
            <a:ext cx="975363" cy="55630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120</a:t>
            </a: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Right Arrow 9"/>
          <p:cNvSpPr/>
          <p:nvPr/>
        </p:nvSpPr>
        <p:spPr>
          <a:xfrm>
            <a:off x="1595549" y="2126080"/>
            <a:ext cx="444897" cy="3511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3872302" y="2023494"/>
            <a:ext cx="804535" cy="55630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10</a:t>
            </a: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5335339" y="2023494"/>
            <a:ext cx="1749673" cy="58785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3628800</a:t>
            </a: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3" name="Right Arrow 12"/>
          <p:cNvSpPr/>
          <p:nvPr/>
        </p:nvSpPr>
        <p:spPr>
          <a:xfrm>
            <a:off x="4802493" y="2148138"/>
            <a:ext cx="444897" cy="3511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7857568" y="2023494"/>
            <a:ext cx="804535" cy="55630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12</a:t>
            </a: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9320605" y="2023494"/>
            <a:ext cx="2107807" cy="55630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479001600</a:t>
            </a: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6" name="Right Arrow 15"/>
          <p:cNvSpPr/>
          <p:nvPr/>
        </p:nvSpPr>
        <p:spPr>
          <a:xfrm>
            <a:off x="8787759" y="2141853"/>
            <a:ext cx="444897" cy="3511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650236" y="4891764"/>
            <a:ext cx="804535" cy="55630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88</a:t>
            </a:r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2147249" y="4396253"/>
            <a:ext cx="9281163" cy="154734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185482642257398439114796845645546284380220968949399346684421580986889562184028199319100141244804501828416633516851200000000000000000000</a:t>
            </a: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9" name="Right Arrow 18"/>
          <p:cNvSpPr/>
          <p:nvPr/>
        </p:nvSpPr>
        <p:spPr>
          <a:xfrm>
            <a:off x="1580426" y="4994350"/>
            <a:ext cx="444897" cy="3511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20" name="TextBox 19"/>
          <p:cNvSpPr txBox="1"/>
          <p:nvPr/>
        </p:nvSpPr>
        <p:spPr>
          <a:xfrm>
            <a:off x="760412" y="6190147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https://judge.softuni.bg/Contests/Practice/Index/175#2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70190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Big Factorial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1039434" y="4304908"/>
            <a:ext cx="10084178" cy="174584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600" dirty="0"/>
              <a:t>int n = int.Parse(Console.ReadLine());</a:t>
            </a:r>
          </a:p>
          <a:p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BigInteger</a:t>
            </a:r>
            <a:r>
              <a:rPr lang="en-US" sz="2600" dirty="0"/>
              <a:t> f = 1;</a:t>
            </a:r>
          </a:p>
          <a:p>
            <a:r>
              <a:rPr lang="en-US" sz="2600" dirty="0"/>
              <a:t>for (int i = 2; i &lt;= n; i++) f *= i;</a:t>
            </a:r>
          </a:p>
          <a:p>
            <a:r>
              <a:rPr lang="en-US" sz="2600" dirty="0"/>
              <a:t>Console.WriteLine(f);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60412" y="6190147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https://judge.softuni.bg/Contests/Practice/Index/175#2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9434" y="1143001"/>
            <a:ext cx="3058794" cy="287744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3164" y="1143000"/>
            <a:ext cx="6350448" cy="2877442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>
            <a:off x="4239764" y="2429321"/>
            <a:ext cx="3810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1" name="AutoShape 6"/>
          <p:cNvSpPr>
            <a:spLocks noChangeArrowheads="1"/>
          </p:cNvSpPr>
          <p:nvPr/>
        </p:nvSpPr>
        <p:spPr bwMode="auto">
          <a:xfrm>
            <a:off x="8075612" y="4674451"/>
            <a:ext cx="3581400" cy="1478752"/>
          </a:xfrm>
          <a:prstGeom prst="wedgeRoundRectCallout">
            <a:avLst>
              <a:gd name="adj1" fmla="val -73432"/>
              <a:gd name="adj2" fmla="val -2623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Use the .NET API class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System.Numerics</a:t>
            </a:r>
            <a:b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</a:b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.BigInteger</a:t>
            </a:r>
          </a:p>
        </p:txBody>
      </p:sp>
    </p:spTree>
    <p:extLst>
      <p:ext uri="{BB962C8B-B14F-4D97-AF65-F5344CB8AC3E}">
        <p14:creationId xmlns:p14="http://schemas.microsoft.com/office/powerpoint/2010/main" val="1990151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 animBg="1"/>
      <p:bldP spid="1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2084" y="5049745"/>
            <a:ext cx="9806728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/>
              <a:t>Using the Built-in .NET Classes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012084" y="5850112"/>
            <a:ext cx="9806728" cy="719034"/>
          </a:xfrm>
        </p:spPr>
        <p:txBody>
          <a:bodyPr/>
          <a:lstStyle/>
          <a:p>
            <a:r>
              <a:rPr lang="en-US" dirty="0"/>
              <a:t>Live Exercises in Class (Lab)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5386" y="941696"/>
            <a:ext cx="3524026" cy="363756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6212" y="866019"/>
            <a:ext cx="1984674" cy="3788922"/>
          </a:xfrm>
          <a:prstGeom prst="roundRect">
            <a:avLst>
              <a:gd name="adj" fmla="val 3116"/>
            </a:avLst>
          </a:prstGeom>
          <a:effectLst>
            <a:softEdge rad="31750"/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32812" y="1252626"/>
            <a:ext cx="2482318" cy="3015708"/>
          </a:xfrm>
          <a:prstGeom prst="roundRect">
            <a:avLst>
              <a:gd name="adj" fmla="val 5851"/>
            </a:avLst>
          </a:prstGeom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3679033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12813" y="4827896"/>
            <a:ext cx="10363200" cy="820600"/>
          </a:xfrm>
        </p:spPr>
        <p:txBody>
          <a:bodyPr/>
          <a:lstStyle/>
          <a:p>
            <a:r>
              <a:rPr lang="en-US" noProof="1"/>
              <a:t>NuGet: The</a:t>
            </a:r>
            <a:r>
              <a:rPr lang="en-US" dirty="0"/>
              <a:t> .NET Package Manager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678768"/>
            <a:ext cx="10363200" cy="719034"/>
          </a:xfrm>
        </p:spPr>
        <p:txBody>
          <a:bodyPr/>
          <a:lstStyle/>
          <a:p>
            <a:r>
              <a:rPr lang="en-US" dirty="0"/>
              <a:t>GUI App Using the Turtle Graphics Library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380296" y="946125"/>
            <a:ext cx="9428234" cy="3549675"/>
            <a:chOff x="1751011" y="903869"/>
            <a:chExt cx="9428234" cy="3549675"/>
          </a:xfrm>
        </p:grpSpPr>
        <p:pic>
          <p:nvPicPr>
            <p:cNvPr id="1026" name="Picture 2" descr="Резултат с изображение за nuget logo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5119" y="903869"/>
              <a:ext cx="6191825" cy="1882650"/>
            </a:xfrm>
            <a:prstGeom prst="roundRect">
              <a:avLst>
                <a:gd name="adj" fmla="val 1944"/>
              </a:avLst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47185" y="2604050"/>
              <a:ext cx="3236615" cy="1849494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4"/>
            <a:srcRect t="61772" r="13816"/>
            <a:stretch/>
          </p:blipFill>
          <p:spPr>
            <a:xfrm>
              <a:off x="1751011" y="2604050"/>
              <a:ext cx="4706943" cy="1849494"/>
            </a:xfrm>
            <a:prstGeom prst="roundRect">
              <a:avLst>
                <a:gd name="adj" fmla="val 1944"/>
              </a:avLst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788353" y="2777144"/>
              <a:ext cx="1390892" cy="1092843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052" name="Picture 4" descr="https://macin.files.wordpress.com/2009/10/ooo4kids-0-5-1-draw-icon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97522" y="1536606"/>
              <a:ext cx="1529747" cy="15297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6309559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1"/>
              <a:t>NuGet</a:t>
            </a:r>
            <a:r>
              <a:rPr lang="en-US" dirty="0"/>
              <a:t> is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package manager</a:t>
            </a:r>
            <a:r>
              <a:rPr lang="en-US" dirty="0"/>
              <a:t> for the .NET platform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en-US" dirty="0"/>
              <a:t>Holds thousands of .NET libraries</a:t>
            </a:r>
          </a:p>
          <a:p>
            <a:pPr lvl="1"/>
            <a:r>
              <a:rPr lang="en-US" dirty="0"/>
              <a:t>Find a package (library) and install it</a:t>
            </a:r>
          </a:p>
          <a:p>
            <a:pPr lvl="1"/>
            <a:r>
              <a:rPr lang="en-US" dirty="0">
                <a:hlinkClick r:id="rId2"/>
              </a:rPr>
              <a:t>https://www.nuget.org</a:t>
            </a:r>
            <a:endParaRPr lang="en-US" dirty="0"/>
          </a:p>
          <a:p>
            <a:r>
              <a:rPr lang="en-US" dirty="0"/>
              <a:t>Project dependencies (external libraries)</a:t>
            </a:r>
            <a:br>
              <a:rPr lang="en-US" dirty="0"/>
            </a:br>
            <a:r>
              <a:rPr lang="en-US" dirty="0"/>
              <a:t>are described in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package.config</a:t>
            </a:r>
            <a:r>
              <a:rPr lang="en-US" dirty="0"/>
              <a:t> file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noProof="1"/>
              <a:t>NuGet</a:t>
            </a:r>
            <a:r>
              <a:rPr lang="en-US" dirty="0"/>
              <a:t>?</a:t>
            </a:r>
          </a:p>
        </p:txBody>
      </p:sp>
      <p:pic>
        <p:nvPicPr>
          <p:cNvPr id="5" name="Picture 2" descr="Резултат с изображение за nuget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3212" y="1972677"/>
            <a:ext cx="3536620" cy="1075323"/>
          </a:xfrm>
          <a:prstGeom prst="roundRect">
            <a:avLst>
              <a:gd name="adj" fmla="val 1944"/>
            </a:avLst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077" y="5190948"/>
            <a:ext cx="8678735" cy="1133652"/>
          </a:xfrm>
          <a:prstGeom prst="roundRect">
            <a:avLst>
              <a:gd name="adj" fmla="val 1059"/>
            </a:avLst>
          </a:prstGeom>
          <a:noFill/>
          <a:ln>
            <a:solidFill>
              <a:schemeClr val="tx1">
                <a:lumMod val="5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23212" y="3322551"/>
            <a:ext cx="3536620" cy="3132896"/>
          </a:xfrm>
          <a:prstGeom prst="roundRect">
            <a:avLst>
              <a:gd name="adj" fmla="val 1059"/>
            </a:avLst>
          </a:prstGeom>
          <a:noFill/>
          <a:ln>
            <a:solidFill>
              <a:schemeClr val="tx1">
                <a:lumMod val="5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98794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/>
              <a:t>Using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Objects</a:t>
            </a:r>
            <a:r>
              <a:rPr lang="en-US" dirty="0"/>
              <a:t>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Classes</a:t>
            </a:r>
          </a:p>
          <a:p>
            <a:pPr lvl="0"/>
            <a:r>
              <a:rPr lang="en-US" dirty="0"/>
              <a:t>Using API Classes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Random</a:t>
            </a:r>
            <a:r>
              <a:rPr lang="en-US" dirty="0"/>
              <a:t> Numbers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Date</a:t>
            </a:r>
            <a:r>
              <a:rPr lang="en-US" dirty="0"/>
              <a:t> /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Time</a:t>
            </a:r>
            <a:r>
              <a:rPr lang="en-US" dirty="0"/>
              <a:t> Calculations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Download</a:t>
            </a:r>
            <a:r>
              <a:rPr lang="en-US" dirty="0"/>
              <a:t> Files from Internet</a:t>
            </a:r>
          </a:p>
          <a:p>
            <a:pPr lvl="1"/>
            <a:r>
              <a:rPr lang="en-US" dirty="0"/>
              <a:t>Calculations with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Big Integers</a:t>
            </a:r>
          </a:p>
          <a:p>
            <a:pPr lvl="0"/>
            <a:r>
              <a:rPr lang="en-US" dirty="0"/>
              <a:t>Defining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Simple</a:t>
            </a:r>
            <a:r>
              <a:rPr lang="en-US" dirty="0"/>
              <a:t> Classes</a:t>
            </a:r>
          </a:p>
          <a:p>
            <a:pPr lvl="1"/>
            <a:r>
              <a:rPr lang="en-US" dirty="0"/>
              <a:t>Bundle Fields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Together</a:t>
            </a:r>
          </a:p>
        </p:txBody>
      </p:sp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  <a:endParaRPr lang="bg-BG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7328" y="1701115"/>
            <a:ext cx="3193484" cy="411776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9718" y="887599"/>
            <a:ext cx="2098566" cy="162702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7467" y="4772402"/>
            <a:ext cx="1883067" cy="17526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46464" y="2796401"/>
            <a:ext cx="1424348" cy="1730402"/>
          </a:xfrm>
          <a:prstGeom prst="roundRect">
            <a:avLst>
              <a:gd name="adj" fmla="val 5851"/>
            </a:avLst>
          </a:prstGeom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1378683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New</a:t>
            </a:r>
            <a:r>
              <a:rPr lang="bg-BG" dirty="0"/>
              <a:t> </a:t>
            </a:r>
            <a:r>
              <a:rPr lang="en-US" dirty="0"/>
              <a:t>Windows Forms Project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2441" y="1143000"/>
            <a:ext cx="9463942" cy="5334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1567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8815" y="40340"/>
            <a:ext cx="9577597" cy="1407460"/>
          </a:xfrm>
        </p:spPr>
        <p:txBody>
          <a:bodyPr>
            <a:normAutofit/>
          </a:bodyPr>
          <a:lstStyle/>
          <a:p>
            <a:r>
              <a:rPr lang="en-US" dirty="0"/>
              <a:t>Install the </a:t>
            </a:r>
            <a:r>
              <a:rPr lang="en-US" noProof="1"/>
              <a:t>NuGet</a:t>
            </a:r>
            <a:r>
              <a:rPr lang="en-US" dirty="0"/>
              <a:t> Package "</a:t>
            </a:r>
            <a:r>
              <a:rPr lang="en-US" noProof="1"/>
              <a:t>Nakov.TurtleGraphics</a:t>
            </a:r>
            <a:r>
              <a:rPr lang="en-US" dirty="0"/>
              <a:t>"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64" y="2286002"/>
            <a:ext cx="4117948" cy="426719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8564" y="1600200"/>
            <a:ext cx="8183117" cy="4401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8989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Turtle Graphics App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8596" y="1143000"/>
            <a:ext cx="7114616" cy="5254135"/>
          </a:xfrm>
          <a:prstGeom prst="rect">
            <a:avLst/>
          </a:prstGeom>
        </p:spPr>
      </p:pic>
      <p:sp>
        <p:nvSpPr>
          <p:cNvPr id="10" name="Rectangle 5"/>
          <p:cNvSpPr>
            <a:spLocks noChangeArrowheads="1"/>
          </p:cNvSpPr>
          <p:nvPr/>
        </p:nvSpPr>
        <p:spPr bwMode="auto">
          <a:xfrm>
            <a:off x="379412" y="1183944"/>
            <a:ext cx="4038600" cy="513371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private void buttonDraw_Click(</a:t>
            </a:r>
          </a:p>
          <a:p>
            <a:pPr>
              <a:lnSpc>
                <a:spcPct val="105000"/>
              </a:lnSpc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object sender,</a:t>
            </a:r>
          </a:p>
          <a:p>
            <a:pPr>
              <a:lnSpc>
                <a:spcPct val="105000"/>
              </a:lnSpc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EventArgs e)</a:t>
            </a:r>
          </a:p>
          <a:p>
            <a:pPr>
              <a:lnSpc>
                <a:spcPct val="105000"/>
              </a:lnSpc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lnSpc>
                <a:spcPct val="105000"/>
              </a:lnSpc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Turtle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.Rotate(30);</a:t>
            </a:r>
          </a:p>
          <a:p>
            <a:pPr>
              <a:lnSpc>
                <a:spcPct val="105000"/>
              </a:lnSpc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Turtle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.Forward(200);</a:t>
            </a:r>
          </a:p>
          <a:p>
            <a:pPr>
              <a:lnSpc>
                <a:spcPct val="105000"/>
              </a:lnSpc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Turtle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.Rotate(120);</a:t>
            </a:r>
          </a:p>
          <a:p>
            <a:pPr>
              <a:lnSpc>
                <a:spcPct val="105000"/>
              </a:lnSpc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Turtle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.Forward(200);</a:t>
            </a:r>
          </a:p>
          <a:p>
            <a:pPr>
              <a:lnSpc>
                <a:spcPct val="105000"/>
              </a:lnSpc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Turtle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.Rotate(120);</a:t>
            </a:r>
          </a:p>
          <a:p>
            <a:pPr>
              <a:lnSpc>
                <a:spcPct val="105000"/>
              </a:lnSpc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Turtle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.Forward(200);</a:t>
            </a:r>
          </a:p>
          <a:p>
            <a:pPr>
              <a:lnSpc>
                <a:spcPct val="105000"/>
              </a:lnSpc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…</a:t>
            </a:r>
          </a:p>
          <a:p>
            <a:pPr>
              <a:lnSpc>
                <a:spcPct val="105000"/>
              </a:lnSpc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Right Arrow 10"/>
          <p:cNvSpPr/>
          <p:nvPr/>
        </p:nvSpPr>
        <p:spPr>
          <a:xfrm flipH="1">
            <a:off x="4113212" y="2522968"/>
            <a:ext cx="1199088" cy="3453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2" name="AutoShape 7"/>
          <p:cNvSpPr>
            <a:spLocks noChangeArrowheads="1"/>
          </p:cNvSpPr>
          <p:nvPr/>
        </p:nvSpPr>
        <p:spPr bwMode="auto">
          <a:xfrm>
            <a:off x="6164351" y="1406856"/>
            <a:ext cx="5035461" cy="919401"/>
          </a:xfrm>
          <a:prstGeom prst="wedgeRoundRectCallout">
            <a:avLst>
              <a:gd name="adj1" fmla="val -56481"/>
              <a:gd name="adj2" fmla="val 4727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FormTurtleGraphics</a:t>
            </a:r>
          </a:p>
          <a:p>
            <a:r>
              <a:rPr lang="en-US" b="1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Text = "</a:t>
            </a:r>
            <a:r>
              <a:rPr lang="en-US" b="1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Turtle Graphics - Example</a:t>
            </a:r>
            <a:r>
              <a:rPr lang="en-US" b="1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"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13" name="AutoShape 7"/>
          <p:cNvSpPr>
            <a:spLocks noChangeArrowheads="1"/>
          </p:cNvSpPr>
          <p:nvPr/>
        </p:nvSpPr>
        <p:spPr bwMode="auto">
          <a:xfrm>
            <a:off x="6551612" y="2407648"/>
            <a:ext cx="2605168" cy="919401"/>
          </a:xfrm>
          <a:prstGeom prst="wedgeRoundRectCallout">
            <a:avLst>
              <a:gd name="adj1" fmla="val -83056"/>
              <a:gd name="adj2" fmla="val -1952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buttonDraw</a:t>
            </a:r>
          </a:p>
          <a:p>
            <a:r>
              <a:rPr lang="en-US" b="1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Text = "</a:t>
            </a:r>
            <a:r>
              <a:rPr lang="en-US" b="1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Draw</a:t>
            </a:r>
            <a:r>
              <a:rPr lang="en-US" b="1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"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6627812" y="3415352"/>
            <a:ext cx="2805752" cy="919401"/>
          </a:xfrm>
          <a:prstGeom prst="wedgeRoundRectCallout">
            <a:avLst>
              <a:gd name="adj1" fmla="val -83542"/>
              <a:gd name="adj2" fmla="val -7742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buttonReset</a:t>
            </a:r>
          </a:p>
          <a:p>
            <a:r>
              <a:rPr lang="en-US" b="1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Text = "</a:t>
            </a:r>
            <a:r>
              <a:rPr lang="en-US" b="1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Reset</a:t>
            </a:r>
            <a:r>
              <a:rPr lang="en-US" b="1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"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5256212" y="4542386"/>
            <a:ext cx="3824368" cy="919401"/>
          </a:xfrm>
          <a:prstGeom prst="wedgeRoundRectCallout">
            <a:avLst>
              <a:gd name="adj1" fmla="val -48152"/>
              <a:gd name="adj2" fmla="val -15164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buttonShowHideTurtle</a:t>
            </a:r>
          </a:p>
          <a:p>
            <a:r>
              <a:rPr lang="en-US" b="1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Text = "</a:t>
            </a:r>
            <a:r>
              <a:rPr lang="en-US" b="1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Hide Turtle</a:t>
            </a:r>
            <a:r>
              <a:rPr lang="en-US" b="1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"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96069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5540" y="4781550"/>
            <a:ext cx="8938472" cy="820600"/>
          </a:xfrm>
        </p:spPr>
        <p:txBody>
          <a:bodyPr/>
          <a:lstStyle/>
          <a:p>
            <a:pPr lvl="0"/>
            <a:r>
              <a:rPr lang="en-US" dirty="0"/>
              <a:t>Defining Simple Classes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75540" y="5690728"/>
            <a:ext cx="8938472" cy="719034"/>
          </a:xfrm>
        </p:spPr>
        <p:txBody>
          <a:bodyPr/>
          <a:lstStyle/>
          <a:p>
            <a:r>
              <a:rPr lang="en-US" dirty="0"/>
              <a:t>Bundling Fields Together</a:t>
            </a:r>
          </a:p>
        </p:txBody>
      </p:sp>
      <p:pic>
        <p:nvPicPr>
          <p:cNvPr id="4" name="Picture 2" descr="http://cdn1.iconfinder.com/data/icons/BRILLIANT/database/png/400/objects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318740" y="1430283"/>
            <a:ext cx="3909272" cy="2865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4212" y="1411233"/>
            <a:ext cx="2590800" cy="3160767"/>
          </a:xfrm>
          <a:prstGeom prst="rect">
            <a:avLst/>
          </a:prstGeom>
          <a:scene3d>
            <a:camera prst="perspectiveHeroicExtremeLeftFacing"/>
            <a:lightRig rig="threePt" dir="t"/>
          </a:scene3d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5212" y="1439808"/>
            <a:ext cx="3048000" cy="2857500"/>
          </a:xfrm>
          <a:prstGeom prst="rect">
            <a:avLst/>
          </a:prstGeom>
          <a:noFill/>
          <a:effectLst>
            <a:glow rad="63500">
              <a:schemeClr val="accent1">
                <a:satMod val="175000"/>
                <a:alpha val="40000"/>
              </a:schemeClr>
            </a:glow>
          </a:effectLst>
          <a:scene3d>
            <a:camera prst="perspectiveHeroicExtremeRightFacing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0633572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Simple classes hold a few fields of data, e.g.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Simple Classes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34634" y="2064156"/>
            <a:ext cx="10693778" cy="430039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class Point</a:t>
            </a:r>
          </a:p>
          <a:p>
            <a:r>
              <a:rPr lang="en-US" sz="3000" dirty="0"/>
              <a:t>{</a:t>
            </a:r>
          </a:p>
          <a:p>
            <a:r>
              <a:rPr lang="en-US" sz="3000" dirty="0"/>
              <a:t>  public int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X</a:t>
            </a:r>
            <a:r>
              <a:rPr lang="en-US" sz="3000" dirty="0"/>
              <a:t> { get; set; }</a:t>
            </a:r>
          </a:p>
          <a:p>
            <a:r>
              <a:rPr lang="en-US" sz="3000" dirty="0"/>
              <a:t>  public int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Y</a:t>
            </a:r>
            <a:r>
              <a:rPr lang="en-US" sz="3000" dirty="0"/>
              <a:t> { get; set; }</a:t>
            </a:r>
          </a:p>
          <a:p>
            <a:r>
              <a:rPr lang="en-US" sz="3000" dirty="0"/>
              <a:t>}</a:t>
            </a:r>
          </a:p>
          <a:p>
            <a:pPr>
              <a:spcBef>
                <a:spcPts val="1800"/>
              </a:spcBef>
              <a:spcAft>
                <a:spcPts val="1800"/>
              </a:spcAft>
            </a:pPr>
            <a:endParaRPr lang="en-US" sz="3000" dirty="0"/>
          </a:p>
          <a:p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Point</a:t>
            </a:r>
            <a:r>
              <a:rPr lang="en-US" sz="3000" dirty="0"/>
              <a:t> p =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new Point()</a:t>
            </a:r>
            <a:r>
              <a:rPr lang="en-US" sz="3000" dirty="0"/>
              <a:t> { X = 5, Y = 7 };</a:t>
            </a:r>
          </a:p>
          <a:p>
            <a:r>
              <a:rPr lang="en-US" sz="3000" dirty="0"/>
              <a:t>Console.WriteLine("Point({0}, {1})", p.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X</a:t>
            </a:r>
            <a:r>
              <a:rPr lang="en-US" sz="3000" dirty="0"/>
              <a:t>, p.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Y</a:t>
            </a:r>
            <a:r>
              <a:rPr lang="en-US" sz="3000" dirty="0"/>
              <a:t>);</a:t>
            </a:r>
          </a:p>
        </p:txBody>
      </p:sp>
      <p:sp>
        <p:nvSpPr>
          <p:cNvPr id="6" name="AutoShape 6"/>
          <p:cNvSpPr>
            <a:spLocks noChangeArrowheads="1"/>
          </p:cNvSpPr>
          <p:nvPr/>
        </p:nvSpPr>
        <p:spPr bwMode="auto">
          <a:xfrm>
            <a:off x="3629786" y="1785765"/>
            <a:ext cx="2044370" cy="542811"/>
          </a:xfrm>
          <a:prstGeom prst="wedgeRoundRectCallout">
            <a:avLst>
              <a:gd name="adj1" fmla="val -66779"/>
              <a:gd name="adj2" fmla="val 4977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Class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name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8" name="AutoShape 6"/>
          <p:cNvSpPr>
            <a:spLocks noChangeArrowheads="1"/>
          </p:cNvSpPr>
          <p:nvPr/>
        </p:nvSpPr>
        <p:spPr bwMode="auto">
          <a:xfrm>
            <a:off x="4704629" y="4181763"/>
            <a:ext cx="3571875" cy="1024129"/>
          </a:xfrm>
          <a:prstGeom prst="wedgeRoundRectCallout">
            <a:avLst>
              <a:gd name="adj1" fmla="val -65734"/>
              <a:gd name="adj2" fmla="val 6354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Creating </a:t>
            </a:r>
            <a:r>
              <a:rPr lang="bg-BG" sz="2800" dirty="0">
                <a:solidFill>
                  <a:srgbClr val="FFFFFF"/>
                </a:solidFill>
              </a:rPr>
              <a:t>а </a:t>
            </a:r>
            <a:r>
              <a:rPr lang="en-US" sz="2800" dirty="0">
                <a:solidFill>
                  <a:srgbClr val="FFFFFF"/>
                </a:solidFill>
              </a:rPr>
              <a:t>new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object</a:t>
            </a:r>
            <a:r>
              <a:rPr lang="en-US" sz="2800" dirty="0">
                <a:solidFill>
                  <a:srgbClr val="FFFFFF"/>
                </a:solidFill>
              </a:rPr>
              <a:t>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p</a:t>
            </a:r>
            <a:r>
              <a:rPr lang="bg-BG" sz="2800" dirty="0">
                <a:solidFill>
                  <a:srgbClr val="FFFFFF"/>
                </a:solidFill>
              </a:rPr>
              <a:t> </a:t>
            </a:r>
            <a:r>
              <a:rPr lang="en-US" sz="2800" dirty="0">
                <a:solidFill>
                  <a:srgbClr val="FFFFFF"/>
                </a:solidFill>
              </a:rPr>
              <a:t>of class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Point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2862" y="2290476"/>
            <a:ext cx="2301545" cy="2157699"/>
          </a:xfrm>
          <a:prstGeom prst="rect">
            <a:avLst/>
          </a:prstGeom>
        </p:spPr>
      </p:pic>
      <p:sp>
        <p:nvSpPr>
          <p:cNvPr id="7" name="AutoShape 6"/>
          <p:cNvSpPr>
            <a:spLocks noChangeArrowheads="1"/>
          </p:cNvSpPr>
          <p:nvPr/>
        </p:nvSpPr>
        <p:spPr bwMode="auto">
          <a:xfrm>
            <a:off x="5884284" y="1889620"/>
            <a:ext cx="2847975" cy="1082180"/>
          </a:xfrm>
          <a:prstGeom prst="wedgeRoundRectCallout">
            <a:avLst>
              <a:gd name="adj1" fmla="val -65257"/>
              <a:gd name="adj2" fmla="val 5562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Class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properties</a:t>
            </a:r>
            <a:r>
              <a:rPr lang="en-US" sz="2800" dirty="0">
                <a:solidFill>
                  <a:srgbClr val="FFFFFF"/>
                </a:solidFill>
              </a:rPr>
              <a:t> (hold class data)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5451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Write a method to calculate the distance between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two</a:t>
            </a:r>
            <a:r>
              <a:rPr lang="en-US" dirty="0"/>
              <a:t> points</a:t>
            </a:r>
            <a:br>
              <a:rPr lang="en-US" dirty="0"/>
            </a:b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p</a:t>
            </a:r>
            <a:r>
              <a:rPr lang="en-US" b="1" baseline="-100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1</a:t>
            </a:r>
            <a:r>
              <a:rPr lang="en-US" dirty="0"/>
              <a:t> {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x</a:t>
            </a:r>
            <a:r>
              <a:rPr lang="en-US" b="1" baseline="-100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1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y</a:t>
            </a:r>
            <a:r>
              <a:rPr lang="en-US" b="1" baseline="-100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1</a:t>
            </a:r>
            <a:r>
              <a:rPr lang="en-US" dirty="0"/>
              <a:t>} and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p</a:t>
            </a:r>
            <a:r>
              <a:rPr lang="en-US" b="1" baseline="-100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2</a:t>
            </a:r>
            <a:r>
              <a:rPr lang="en-US" dirty="0"/>
              <a:t> {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x</a:t>
            </a:r>
            <a:r>
              <a:rPr lang="en-US" b="1" baseline="-100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2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y</a:t>
            </a:r>
            <a:r>
              <a:rPr lang="en-US" b="1" baseline="-100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2</a:t>
            </a:r>
            <a:r>
              <a:rPr lang="en-US" dirty="0"/>
              <a:t>}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Write a program to read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two points </a:t>
            </a:r>
            <a:r>
              <a:rPr lang="en-US" dirty="0"/>
              <a:t>(given as two integers) and print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Euclidean distance </a:t>
            </a:r>
            <a:r>
              <a:rPr lang="en-US" dirty="0"/>
              <a:t>between them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Distance between Points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810834" y="2476500"/>
            <a:ext cx="10541378" cy="106873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3000" dirty="0"/>
              <a:t>double CalcDistance(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Point</a:t>
            </a:r>
            <a:r>
              <a:rPr lang="en-US" sz="3000" dirty="0"/>
              <a:t> p1,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Point</a:t>
            </a:r>
            <a:r>
              <a:rPr lang="en-US" sz="3000" dirty="0"/>
              <a:t> p2)</a:t>
            </a:r>
          </a:p>
          <a:p>
            <a:r>
              <a:rPr lang="en-US" sz="3000" dirty="0"/>
              <a:t>{ … }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810834" y="4953000"/>
            <a:ext cx="940178" cy="108337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3 4</a:t>
            </a:r>
          </a:p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6 8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2455571" y="4953000"/>
            <a:ext cx="1308304" cy="108337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5.000</a:t>
            </a: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ight Arrow 7"/>
          <p:cNvSpPr/>
          <p:nvPr/>
        </p:nvSpPr>
        <p:spPr>
          <a:xfrm>
            <a:off x="1903412" y="5319120"/>
            <a:ext cx="391821" cy="3511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4411575" y="4953000"/>
            <a:ext cx="940178" cy="108337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3 4</a:t>
            </a:r>
          </a:p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5 4</a:t>
            </a: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6056311" y="4953000"/>
            <a:ext cx="1219201" cy="108337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2.000</a:t>
            </a: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Right Arrow 10"/>
          <p:cNvSpPr/>
          <p:nvPr/>
        </p:nvSpPr>
        <p:spPr>
          <a:xfrm>
            <a:off x="5504153" y="5319120"/>
            <a:ext cx="391821" cy="3511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7923211" y="4953000"/>
            <a:ext cx="1138616" cy="108337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8 -2</a:t>
            </a:r>
          </a:p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-1 5</a:t>
            </a: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9766386" y="4953000"/>
            <a:ext cx="1585826" cy="108337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11.402</a:t>
            </a: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4" name="Right Arrow 13"/>
          <p:cNvSpPr/>
          <p:nvPr/>
        </p:nvSpPr>
        <p:spPr>
          <a:xfrm>
            <a:off x="9214227" y="5319120"/>
            <a:ext cx="391821" cy="3511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5" name="TextBox 14"/>
          <p:cNvSpPr txBox="1"/>
          <p:nvPr/>
        </p:nvSpPr>
        <p:spPr>
          <a:xfrm>
            <a:off x="760412" y="6190147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https://judge.softuni.bg/Contests/Practice/Index/175#3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37342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Let's have two points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p</a:t>
            </a:r>
            <a:r>
              <a:rPr lang="en-US" b="1" baseline="-100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1</a:t>
            </a:r>
            <a:r>
              <a:rPr lang="en-US" dirty="0"/>
              <a:t> {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x</a:t>
            </a:r>
            <a:r>
              <a:rPr lang="en-US" b="1" baseline="-100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1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y</a:t>
            </a:r>
            <a:r>
              <a:rPr lang="en-US" b="1" baseline="-100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1</a:t>
            </a:r>
            <a:r>
              <a:rPr lang="en-US" dirty="0"/>
              <a:t>} and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p</a:t>
            </a:r>
            <a:r>
              <a:rPr lang="en-US" b="1" baseline="-100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2</a:t>
            </a:r>
            <a:r>
              <a:rPr lang="en-US" dirty="0"/>
              <a:t> {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x</a:t>
            </a:r>
            <a:r>
              <a:rPr lang="en-US" b="1" baseline="-100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2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y</a:t>
            </a:r>
            <a:r>
              <a:rPr lang="en-US" b="1" baseline="-100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2</a:t>
            </a:r>
            <a:r>
              <a:rPr lang="en-US" dirty="0"/>
              <a:t>}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Distance between Points</a:t>
            </a:r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2" y="2057401"/>
            <a:ext cx="5029200" cy="4270898"/>
          </a:xfrm>
          <a:prstGeom prst="roundRect">
            <a:avLst>
              <a:gd name="adj" fmla="val 1279"/>
            </a:avLst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7" name="Content Placeholder 2"/>
              <p:cNvSpPr txBox="1">
                <a:spLocks/>
              </p:cNvSpPr>
              <p:nvPr/>
            </p:nvSpPr>
            <p:spPr>
              <a:xfrm>
                <a:off x="5942013" y="1962150"/>
                <a:ext cx="6053222" cy="4571999"/>
              </a:xfrm>
              <a:prstGeom prst="rect">
                <a:avLst/>
              </a:prstGeom>
            </p:spPr>
            <p:txBody>
              <a:bodyPr vert="horz" lIns="108000" tIns="36000" rIns="108000" bIns="36000" rtlCol="0">
                <a:normAutofit/>
              </a:bodyPr>
              <a:lstStyle>
                <a:lvl1pPr marL="304747" indent="-304747" algn="l" defTabSz="1218987" rtl="0" eaLnBrk="1" latinLnBrk="0" hangingPunct="1">
                  <a:lnSpc>
                    <a:spcPct val="105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rgbClr val="F2B254"/>
                  </a:buClr>
                  <a:buSzPct val="100000"/>
                  <a:buFont typeface="Wingdings" panose="05000000000000000000" pitchFamily="2" charset="2"/>
                  <a:buChar char="§"/>
                  <a:defRPr sz="34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indent="-231606" algn="l" defTabSz="1218987" rtl="0" eaLnBrk="1" latinLnBrk="0" hangingPunct="1">
                  <a:lnSpc>
                    <a:spcPct val="105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80000"/>
                  <a:buFont typeface="Wingdings" panose="05000000000000000000" pitchFamily="2" charset="2"/>
                  <a:buChar char="§"/>
                  <a:defRPr sz="32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240" indent="-231606" algn="l" defTabSz="1218987" rtl="0" eaLnBrk="1" latinLnBrk="0" hangingPunct="1">
                  <a:lnSpc>
                    <a:spcPct val="105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rgbClr val="EF9A1D"/>
                  </a:buClr>
                  <a:buSzPct val="80000"/>
                  <a:buFont typeface="Wingdings" panose="05000000000000000000" pitchFamily="2" charset="2"/>
                  <a:buChar char="§"/>
                  <a:defRPr sz="30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18987" indent="-231606" algn="l" defTabSz="1218987" rtl="0" eaLnBrk="1" latinLnBrk="0" hangingPunct="1">
                  <a:lnSpc>
                    <a:spcPct val="105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rgbClr val="ED9411"/>
                  </a:buClr>
                  <a:buSzPct val="80000"/>
                  <a:buFont typeface="Wingdings" panose="05000000000000000000" pitchFamily="2" charset="2"/>
                  <a:buChar char="§"/>
                  <a:defRPr sz="28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23733" indent="-231606" algn="l" defTabSz="1218987" rtl="0" eaLnBrk="1" latinLnBrk="0" hangingPunct="1">
                  <a:lnSpc>
                    <a:spcPct val="105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rgbClr val="E28D10"/>
                  </a:buClr>
                  <a:buSzPct val="80000"/>
                  <a:buFont typeface="Wingdings" panose="05000000000000000000" pitchFamily="2" charset="2"/>
                  <a:buChar char="§"/>
                  <a:defRPr sz="26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28480" indent="-231606" algn="l" defTabSz="1218987" rtl="0" eaLnBrk="1" latinLnBrk="0" hangingPunct="1">
                  <a:lnSpc>
                    <a:spcPct val="90000"/>
                  </a:lnSpc>
                  <a:spcBef>
                    <a:spcPts val="800"/>
                  </a:spcBef>
                  <a:buClr>
                    <a:schemeClr val="accent1"/>
                  </a:buClr>
                  <a:buSzPct val="80000"/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133227" indent="-231606" algn="l" defTabSz="1218987" rtl="0" eaLnBrk="1" latinLnBrk="0" hangingPunct="1">
                  <a:lnSpc>
                    <a:spcPct val="90000"/>
                  </a:lnSpc>
                  <a:spcBef>
                    <a:spcPts val="800"/>
                  </a:spcBef>
                  <a:buClr>
                    <a:schemeClr val="accent1"/>
                  </a:buClr>
                  <a:buSzPct val="80000"/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37972" indent="-231606" algn="l" defTabSz="1218987" rtl="0" eaLnBrk="1" latinLnBrk="0" hangingPunct="1">
                  <a:lnSpc>
                    <a:spcPct val="90000"/>
                  </a:lnSpc>
                  <a:spcBef>
                    <a:spcPts val="800"/>
                  </a:spcBef>
                  <a:buClr>
                    <a:schemeClr val="accent1"/>
                  </a:buClr>
                  <a:buSzPct val="80000"/>
                  <a:buFont typeface="Arial" pitchFamily="34" charset="0"/>
                  <a:buChar char="•"/>
                  <a:defRPr sz="20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2720" indent="-231606" algn="l" defTabSz="1218987" rtl="0" eaLnBrk="1" latinLnBrk="0" hangingPunct="1">
                  <a:lnSpc>
                    <a:spcPct val="90000"/>
                  </a:lnSpc>
                  <a:spcBef>
                    <a:spcPts val="800"/>
                  </a:spcBef>
                  <a:buClr>
                    <a:schemeClr val="accent1"/>
                  </a:buClr>
                  <a:buSzPct val="80000"/>
                  <a:buFont typeface="Arial" pitchFamily="34" charset="0"/>
                  <a:buChar char="•"/>
                  <a:defRPr sz="20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3200" dirty="0"/>
                  <a:t>Draw a right-angled triangle</a:t>
                </a:r>
              </a:p>
              <a:p>
                <a:r>
                  <a:rPr lang="en-US" sz="3200" dirty="0"/>
                  <a:t>Side</a:t>
                </a:r>
                <a:r>
                  <a:rPr lang="en-US" sz="3200" b="1" dirty="0"/>
                  <a:t> </a:t>
                </a:r>
                <a:r>
                  <a:rPr lang="en-US" sz="3200" b="1" dirty="0">
                    <a:solidFill>
                      <a:schemeClr val="tx2">
                        <a:lumMod val="75000"/>
                      </a:schemeClr>
                    </a:solidFill>
                  </a:rPr>
                  <a:t>a</a:t>
                </a:r>
                <a:r>
                  <a:rPr lang="en-US" sz="3200" b="1" dirty="0"/>
                  <a:t> = |</a:t>
                </a:r>
                <a:r>
                  <a:rPr lang="en-US" sz="3200" b="1" dirty="0">
                    <a:solidFill>
                      <a:schemeClr val="tx2">
                        <a:lumMod val="75000"/>
                      </a:schemeClr>
                    </a:solidFill>
                  </a:rPr>
                  <a:t>x</a:t>
                </a:r>
                <a:r>
                  <a:rPr lang="en-US" sz="3200" b="1" baseline="-10000" dirty="0">
                    <a:solidFill>
                      <a:schemeClr val="tx2">
                        <a:lumMod val="75000"/>
                      </a:schemeClr>
                    </a:solidFill>
                    <a:latin typeface="Consolas" panose="020B0609020204030204" pitchFamily="49" charset="0"/>
                  </a:rPr>
                  <a:t>1</a:t>
                </a:r>
                <a:r>
                  <a:rPr lang="en-US" sz="3200" b="1" dirty="0"/>
                  <a:t> - </a:t>
                </a:r>
                <a:r>
                  <a:rPr lang="en-US" sz="3200" b="1" dirty="0">
                    <a:solidFill>
                      <a:schemeClr val="tx2">
                        <a:lumMod val="75000"/>
                      </a:schemeClr>
                    </a:solidFill>
                  </a:rPr>
                  <a:t>x</a:t>
                </a:r>
                <a:r>
                  <a:rPr lang="en-US" sz="3200" b="1" baseline="-10000" dirty="0">
                    <a:solidFill>
                      <a:schemeClr val="tx2">
                        <a:lumMod val="75000"/>
                      </a:schemeClr>
                    </a:solidFill>
                    <a:latin typeface="Consolas" panose="020B0609020204030204" pitchFamily="49" charset="0"/>
                  </a:rPr>
                  <a:t>2</a:t>
                </a:r>
                <a:r>
                  <a:rPr lang="en-US" sz="3200" b="1" dirty="0"/>
                  <a:t>|</a:t>
                </a:r>
              </a:p>
              <a:p>
                <a:r>
                  <a:rPr lang="en-US" sz="3200" dirty="0"/>
                  <a:t>Side</a:t>
                </a:r>
                <a:r>
                  <a:rPr lang="en-US" sz="3200" b="1" dirty="0"/>
                  <a:t> </a:t>
                </a:r>
                <a:r>
                  <a:rPr lang="en-US" sz="3200" b="1" dirty="0">
                    <a:solidFill>
                      <a:schemeClr val="tx2">
                        <a:lumMod val="75000"/>
                      </a:schemeClr>
                    </a:solidFill>
                  </a:rPr>
                  <a:t>b</a:t>
                </a:r>
                <a:r>
                  <a:rPr lang="en-US" sz="3200" b="1" dirty="0"/>
                  <a:t> = |</a:t>
                </a:r>
                <a:r>
                  <a:rPr lang="en-US" sz="3200" b="1" dirty="0">
                    <a:solidFill>
                      <a:schemeClr val="tx2">
                        <a:lumMod val="75000"/>
                      </a:schemeClr>
                    </a:solidFill>
                  </a:rPr>
                  <a:t>y</a:t>
                </a:r>
                <a:r>
                  <a:rPr lang="en-US" sz="3200" b="1" baseline="-10000" dirty="0">
                    <a:solidFill>
                      <a:schemeClr val="tx2">
                        <a:lumMod val="75000"/>
                      </a:schemeClr>
                    </a:solidFill>
                    <a:latin typeface="Consolas" panose="020B0609020204030204" pitchFamily="49" charset="0"/>
                  </a:rPr>
                  <a:t>1</a:t>
                </a:r>
                <a:r>
                  <a:rPr lang="en-US" sz="3200" b="1" dirty="0"/>
                  <a:t> - </a:t>
                </a:r>
                <a:r>
                  <a:rPr lang="en-US" sz="3200" b="1" dirty="0">
                    <a:solidFill>
                      <a:schemeClr val="tx2">
                        <a:lumMod val="75000"/>
                      </a:schemeClr>
                    </a:solidFill>
                  </a:rPr>
                  <a:t>y</a:t>
                </a:r>
                <a:r>
                  <a:rPr lang="en-US" sz="3200" b="1" baseline="-10000" dirty="0">
                    <a:solidFill>
                      <a:schemeClr val="tx2">
                        <a:lumMod val="75000"/>
                      </a:schemeClr>
                    </a:solidFill>
                    <a:latin typeface="Consolas" panose="020B0609020204030204" pitchFamily="49" charset="0"/>
                  </a:rPr>
                  <a:t>2</a:t>
                </a:r>
                <a:r>
                  <a:rPr lang="en-US" sz="3200" b="1" dirty="0"/>
                  <a:t>|</a:t>
                </a:r>
              </a:p>
              <a:p>
                <a:r>
                  <a:rPr lang="en-US" sz="3200" dirty="0"/>
                  <a:t>Distance == side </a:t>
                </a:r>
                <a:r>
                  <a:rPr lang="en-US" sz="3200" b="1" dirty="0">
                    <a:solidFill>
                      <a:schemeClr val="tx2">
                        <a:lumMod val="75000"/>
                      </a:schemeClr>
                    </a:solidFill>
                    <a:latin typeface="Consolas" panose="020B0609020204030204" pitchFamily="49" charset="0"/>
                  </a:rPr>
                  <a:t>c</a:t>
                </a:r>
                <a:r>
                  <a:rPr lang="en-US" sz="3200" dirty="0"/>
                  <a:t> (hypotenuse)</a:t>
                </a:r>
              </a:p>
              <a:p>
                <a:r>
                  <a:rPr lang="en-US" sz="3200" b="1" dirty="0">
                    <a:solidFill>
                      <a:schemeClr val="tx2">
                        <a:lumMod val="75000"/>
                      </a:schemeClr>
                    </a:solidFill>
                    <a:latin typeface="Consolas" panose="020B0609020204030204" pitchFamily="49" charset="0"/>
                  </a:rPr>
                  <a:t>c</a:t>
                </a:r>
                <a:r>
                  <a:rPr lang="en-US" sz="3200" b="1" baseline="20000" dirty="0">
                    <a:solidFill>
                      <a:schemeClr val="tx2">
                        <a:lumMod val="75000"/>
                      </a:schemeClr>
                    </a:solidFill>
                    <a:latin typeface="Consolas" panose="020B0609020204030204" pitchFamily="49" charset="0"/>
                  </a:rPr>
                  <a:t>2</a:t>
                </a:r>
                <a:r>
                  <a:rPr lang="en-US" sz="3200" dirty="0"/>
                  <a:t> = </a:t>
                </a:r>
                <a:r>
                  <a:rPr lang="en-US" sz="3200" b="1" dirty="0">
                    <a:solidFill>
                      <a:schemeClr val="tx2">
                        <a:lumMod val="75000"/>
                      </a:schemeClr>
                    </a:solidFill>
                    <a:latin typeface="Consolas" panose="020B0609020204030204" pitchFamily="49" charset="0"/>
                  </a:rPr>
                  <a:t>a</a:t>
                </a:r>
                <a:r>
                  <a:rPr lang="en-US" sz="3200" b="1" baseline="20000" dirty="0">
                    <a:solidFill>
                      <a:schemeClr val="tx2">
                        <a:lumMod val="75000"/>
                      </a:schemeClr>
                    </a:solidFill>
                    <a:latin typeface="Consolas" panose="020B0609020204030204" pitchFamily="49" charset="0"/>
                  </a:rPr>
                  <a:t>2</a:t>
                </a:r>
                <a:r>
                  <a:rPr lang="en-US" sz="3200" dirty="0"/>
                  <a:t> + </a:t>
                </a:r>
                <a:r>
                  <a:rPr lang="en-US" sz="3200" b="1" dirty="0">
                    <a:solidFill>
                      <a:schemeClr val="tx2">
                        <a:lumMod val="75000"/>
                      </a:schemeClr>
                    </a:solidFill>
                    <a:latin typeface="Consolas" panose="020B0609020204030204" pitchFamily="49" charset="0"/>
                  </a:rPr>
                  <a:t>b</a:t>
                </a:r>
                <a:r>
                  <a:rPr lang="en-US" sz="3200" b="1" baseline="20000" dirty="0">
                    <a:solidFill>
                      <a:schemeClr val="tx2">
                        <a:lumMod val="75000"/>
                      </a:schemeClr>
                    </a:solidFill>
                    <a:latin typeface="Consolas" panose="020B0609020204030204" pitchFamily="49" charset="0"/>
                  </a:rPr>
                  <a:t>2</a:t>
                </a:r>
                <a:br>
                  <a:rPr lang="en-US" sz="3200" b="1" baseline="20000" dirty="0">
                    <a:solidFill>
                      <a:schemeClr val="tx2">
                        <a:lumMod val="75000"/>
                      </a:schemeClr>
                    </a:solidFill>
                    <a:latin typeface="Consolas" panose="020B0609020204030204" pitchFamily="49" charset="0"/>
                  </a:rPr>
                </a:br>
                <a:r>
                  <a:rPr lang="en-US" sz="3200" dirty="0"/>
                  <a:t>(Pythagorean theorem)</a:t>
                </a:r>
              </a:p>
              <a:p>
                <a:r>
                  <a:rPr lang="en-US" sz="3200" dirty="0"/>
                  <a:t>Distance = </a:t>
                </a:r>
                <a:r>
                  <a:rPr lang="en-US" sz="3200" b="1" dirty="0">
                    <a:solidFill>
                      <a:schemeClr val="tx2">
                        <a:lumMod val="75000"/>
                      </a:schemeClr>
                    </a:solidFill>
                    <a:latin typeface="Consolas" panose="020B0609020204030204" pitchFamily="49" charset="0"/>
                  </a:rPr>
                  <a:t>c</a:t>
                </a:r>
                <a:r>
                  <a:rPr lang="en-US" sz="3200" dirty="0"/>
                  <a:t> =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320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sz="32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200" b="1" i="0" smtClean="0">
                                <a:solidFill>
                                  <a:schemeClr val="tx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𝐚</m:t>
                            </m:r>
                          </m:e>
                          <m:sup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32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200" b="1" i="0" smtClean="0">
                                <a:solidFill>
                                  <a:schemeClr val="tx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𝐛</m:t>
                            </m:r>
                          </m:e>
                          <m:sup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7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2013" y="1962150"/>
                <a:ext cx="6053222" cy="4571999"/>
              </a:xfrm>
              <a:prstGeom prst="rect">
                <a:avLst/>
              </a:prstGeom>
              <a:blipFill>
                <a:blip r:embed="rId3"/>
                <a:stretch>
                  <a:fillRect l="-2014" t="-1867" b="-18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93025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Distance between Points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98512" y="1143000"/>
            <a:ext cx="10541378" cy="484053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>
              <a:lnSpc>
                <a:spcPct val="95000"/>
              </a:lnSpc>
            </a:pPr>
            <a:r>
              <a:rPr lang="en-US" sz="2700" dirty="0"/>
              <a:t>static void Main()</a:t>
            </a:r>
          </a:p>
          <a:p>
            <a:pPr>
              <a:lnSpc>
                <a:spcPct val="95000"/>
              </a:lnSpc>
            </a:pPr>
            <a:r>
              <a:rPr lang="en-US" sz="2700" dirty="0"/>
              <a:t>{</a:t>
            </a:r>
          </a:p>
          <a:p>
            <a:pPr>
              <a:lnSpc>
                <a:spcPct val="95000"/>
              </a:lnSpc>
            </a:pPr>
            <a:r>
              <a:rPr lang="en-US" sz="2700" dirty="0"/>
              <a:t>   </a:t>
            </a:r>
            <a:r>
              <a:rPr lang="en-US" sz="2700" dirty="0">
                <a:solidFill>
                  <a:schemeClr val="tx2">
                    <a:lumMod val="75000"/>
                  </a:schemeClr>
                </a:solidFill>
              </a:rPr>
              <a:t>// Reads both points separately</a:t>
            </a:r>
          </a:p>
          <a:p>
            <a:pPr>
              <a:lnSpc>
                <a:spcPct val="90000"/>
              </a:lnSpc>
            </a:pPr>
            <a:r>
              <a:rPr lang="en-US" sz="2700" dirty="0"/>
              <a:t>   Point p1 = ReadPoint();</a:t>
            </a:r>
            <a:endParaRPr lang="en-US" sz="2700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95000"/>
              </a:lnSpc>
            </a:pPr>
            <a:r>
              <a:rPr lang="en-US" sz="2700" dirty="0"/>
              <a:t>   Point p2 = ReadPoint();</a:t>
            </a:r>
          </a:p>
          <a:p>
            <a:pPr>
              <a:lnSpc>
                <a:spcPct val="95000"/>
              </a:lnSpc>
            </a:pPr>
            <a:endParaRPr lang="en-US" sz="2700" dirty="0"/>
          </a:p>
          <a:p>
            <a:pPr>
              <a:lnSpc>
                <a:spcPct val="95000"/>
              </a:lnSpc>
            </a:pPr>
            <a:r>
              <a:rPr lang="en-US" sz="2700" dirty="0"/>
              <a:t>   </a:t>
            </a:r>
            <a:r>
              <a:rPr lang="en-US" sz="2700" dirty="0">
                <a:solidFill>
                  <a:schemeClr val="tx2">
                    <a:lumMod val="75000"/>
                  </a:schemeClr>
                </a:solidFill>
              </a:rPr>
              <a:t>// Calculate the distance between them</a:t>
            </a:r>
          </a:p>
          <a:p>
            <a:pPr>
              <a:lnSpc>
                <a:spcPct val="95000"/>
              </a:lnSpc>
            </a:pPr>
            <a:r>
              <a:rPr lang="en-US" sz="2700" dirty="0"/>
              <a:t>   double distance = CalcDistance(p1, p2);</a:t>
            </a:r>
          </a:p>
          <a:p>
            <a:pPr>
              <a:lnSpc>
                <a:spcPct val="95000"/>
              </a:lnSpc>
            </a:pPr>
            <a:endParaRPr lang="en-US" sz="2700" dirty="0"/>
          </a:p>
          <a:p>
            <a:pPr>
              <a:lnSpc>
                <a:spcPct val="95000"/>
              </a:lnSpc>
            </a:pPr>
            <a:r>
              <a:rPr lang="en-US" sz="2700" dirty="0"/>
              <a:t>   </a:t>
            </a:r>
            <a:r>
              <a:rPr lang="en-US" sz="2700" dirty="0">
                <a:solidFill>
                  <a:schemeClr val="tx2">
                    <a:lumMod val="75000"/>
                  </a:schemeClr>
                </a:solidFill>
              </a:rPr>
              <a:t>// Print the distance</a:t>
            </a:r>
          </a:p>
          <a:p>
            <a:pPr>
              <a:lnSpc>
                <a:spcPct val="95000"/>
              </a:lnSpc>
            </a:pPr>
            <a:r>
              <a:rPr lang="en-US" sz="2700" dirty="0"/>
              <a:t>   Console.WriteLine("Distance: {0:f3}", distance);</a:t>
            </a:r>
          </a:p>
          <a:p>
            <a:pPr>
              <a:lnSpc>
                <a:spcPct val="90000"/>
              </a:lnSpc>
            </a:pPr>
            <a:r>
              <a:rPr lang="en-US" sz="2700" dirty="0"/>
              <a:t>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98512" y="6224885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https://judge.softuni.bg/Contests/Practice/Index/175#3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0402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Distance between Points(2)</a:t>
            </a: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798512" y="914400"/>
            <a:ext cx="10541378" cy="568538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>
              <a:lnSpc>
                <a:spcPct val="95000"/>
              </a:lnSpc>
            </a:pPr>
            <a:r>
              <a:rPr lang="en-US" sz="2500" dirty="0"/>
              <a:t>static Point </a:t>
            </a:r>
            <a:r>
              <a:rPr lang="en-US" sz="2500" dirty="0">
                <a:solidFill>
                  <a:schemeClr val="tx2">
                    <a:lumMod val="75000"/>
                  </a:schemeClr>
                </a:solidFill>
              </a:rPr>
              <a:t>ReadPoint</a:t>
            </a:r>
            <a:r>
              <a:rPr lang="en-US" sz="2500" dirty="0"/>
              <a:t>()</a:t>
            </a:r>
          </a:p>
          <a:p>
            <a:pPr>
              <a:lnSpc>
                <a:spcPct val="95000"/>
              </a:lnSpc>
            </a:pPr>
            <a:r>
              <a:rPr lang="en-US" sz="2500" dirty="0"/>
              <a:t>{</a:t>
            </a:r>
          </a:p>
          <a:p>
            <a:pPr>
              <a:lnSpc>
                <a:spcPct val="90000"/>
              </a:lnSpc>
            </a:pPr>
            <a:r>
              <a:rPr lang="en-US" sz="2500" dirty="0"/>
              <a:t>   int[] pointInfo = Console.ReadLine().Split()</a:t>
            </a:r>
          </a:p>
          <a:p>
            <a:pPr>
              <a:lnSpc>
                <a:spcPct val="90000"/>
              </a:lnSpc>
            </a:pPr>
            <a:r>
              <a:rPr lang="en-US" sz="2500" dirty="0"/>
              <a:t>      .Select(int.Parse).ToArray();</a:t>
            </a:r>
            <a:endParaRPr lang="en-US" sz="2500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95000"/>
              </a:lnSpc>
            </a:pPr>
            <a:r>
              <a:rPr lang="en-US" sz="2500" dirty="0"/>
              <a:t>   Point </a:t>
            </a:r>
            <a:r>
              <a:rPr lang="en-US" sz="2500" dirty="0">
                <a:solidFill>
                  <a:schemeClr val="tx2">
                    <a:lumMod val="75000"/>
                  </a:schemeClr>
                </a:solidFill>
              </a:rPr>
              <a:t>point</a:t>
            </a:r>
            <a:r>
              <a:rPr lang="en-US" sz="2500" dirty="0"/>
              <a:t> = new Point();</a:t>
            </a:r>
          </a:p>
          <a:p>
            <a:pPr>
              <a:lnSpc>
                <a:spcPct val="95000"/>
              </a:lnSpc>
            </a:pPr>
            <a:r>
              <a:rPr lang="en-US" sz="2500" dirty="0">
                <a:solidFill>
                  <a:schemeClr val="tx2">
                    <a:lumMod val="75000"/>
                  </a:schemeClr>
                </a:solidFill>
              </a:rPr>
              <a:t>   point.X</a:t>
            </a:r>
            <a:r>
              <a:rPr lang="en-US" sz="2500" dirty="0"/>
              <a:t> = pointInfo[0];</a:t>
            </a:r>
          </a:p>
          <a:p>
            <a:pPr>
              <a:lnSpc>
                <a:spcPct val="95000"/>
              </a:lnSpc>
            </a:pPr>
            <a:r>
              <a:rPr lang="en-US" sz="2500" dirty="0"/>
              <a:t>   </a:t>
            </a:r>
            <a:r>
              <a:rPr lang="en-US" sz="2500" dirty="0">
                <a:solidFill>
                  <a:schemeClr val="tx2">
                    <a:lumMod val="75000"/>
                  </a:schemeClr>
                </a:solidFill>
              </a:rPr>
              <a:t>point.Y</a:t>
            </a:r>
            <a:r>
              <a:rPr lang="en-US" sz="2500" dirty="0"/>
              <a:t> = pointInfo[1];</a:t>
            </a:r>
          </a:p>
          <a:p>
            <a:pPr>
              <a:lnSpc>
                <a:spcPct val="95000"/>
              </a:lnSpc>
            </a:pPr>
            <a:r>
              <a:rPr lang="en-US" sz="2500" dirty="0"/>
              <a:t>   return </a:t>
            </a:r>
            <a:r>
              <a:rPr lang="en-US" sz="2500" dirty="0">
                <a:solidFill>
                  <a:schemeClr val="tx2">
                    <a:lumMod val="75000"/>
                  </a:schemeClr>
                </a:solidFill>
              </a:rPr>
              <a:t>point</a:t>
            </a:r>
            <a:r>
              <a:rPr lang="en-US" sz="2500" dirty="0"/>
              <a:t>;</a:t>
            </a:r>
          </a:p>
          <a:p>
            <a:pPr>
              <a:lnSpc>
                <a:spcPct val="90000"/>
              </a:lnSpc>
            </a:pPr>
            <a:r>
              <a:rPr lang="en-US" sz="2500" dirty="0"/>
              <a:t>}</a:t>
            </a:r>
          </a:p>
          <a:p>
            <a:pPr>
              <a:lnSpc>
                <a:spcPct val="95000"/>
              </a:lnSpc>
              <a:spcBef>
                <a:spcPts val="1200"/>
              </a:spcBef>
            </a:pPr>
            <a:r>
              <a:rPr lang="en-US" sz="2500" dirty="0"/>
              <a:t>static double </a:t>
            </a:r>
            <a:r>
              <a:rPr lang="en-US" sz="2500" dirty="0">
                <a:solidFill>
                  <a:schemeClr val="tx2">
                    <a:lumMod val="75000"/>
                  </a:schemeClr>
                </a:solidFill>
              </a:rPr>
              <a:t>CalcDistance</a:t>
            </a:r>
            <a:r>
              <a:rPr lang="en-US" sz="2500" dirty="0"/>
              <a:t>(Point p1, Point p2)</a:t>
            </a:r>
          </a:p>
          <a:p>
            <a:pPr>
              <a:lnSpc>
                <a:spcPct val="95000"/>
              </a:lnSpc>
            </a:pPr>
            <a:r>
              <a:rPr lang="en-US" sz="2500" dirty="0"/>
              <a:t>{</a:t>
            </a:r>
          </a:p>
          <a:p>
            <a:pPr>
              <a:lnSpc>
                <a:spcPct val="90000"/>
              </a:lnSpc>
            </a:pPr>
            <a:r>
              <a:rPr lang="en-US" sz="2500" dirty="0"/>
              <a:t>   int deltaX = p2.X - p1.X;</a:t>
            </a:r>
          </a:p>
          <a:p>
            <a:pPr>
              <a:lnSpc>
                <a:spcPct val="95000"/>
              </a:lnSpc>
            </a:pPr>
            <a:r>
              <a:rPr lang="en-US" sz="2500" dirty="0"/>
              <a:t>   int deltaY = p2.Y - p1.Y;</a:t>
            </a:r>
          </a:p>
          <a:p>
            <a:pPr>
              <a:lnSpc>
                <a:spcPct val="95000"/>
              </a:lnSpc>
            </a:pPr>
            <a:r>
              <a:rPr lang="en-US" sz="2500" dirty="0"/>
              <a:t>   return </a:t>
            </a:r>
            <a:r>
              <a:rPr lang="en-US" sz="2500" dirty="0">
                <a:solidFill>
                  <a:schemeClr val="tx2">
                    <a:lumMod val="75000"/>
                  </a:schemeClr>
                </a:solidFill>
              </a:rPr>
              <a:t>Math.Sqrt(deltaX * deltaX + deltaY * deltaY)</a:t>
            </a:r>
            <a:r>
              <a:rPr lang="en-US" sz="2500" dirty="0"/>
              <a:t>;</a:t>
            </a:r>
          </a:p>
          <a:p>
            <a:pPr>
              <a:lnSpc>
                <a:spcPct val="90000"/>
              </a:lnSpc>
            </a:pPr>
            <a:r>
              <a:rPr lang="en-US" sz="25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873299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Write a program to read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en-US" sz="3200" dirty="0"/>
              <a:t> points and print the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closest two </a:t>
            </a:r>
            <a:r>
              <a:rPr lang="en-US" sz="3200" dirty="0"/>
              <a:t>of them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Closest Two Points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03262" y="1866900"/>
            <a:ext cx="1447800" cy="224676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 anchor="ctr" anchorCtr="0">
            <a:noAutofit/>
          </a:bodyPr>
          <a:lstStyle/>
          <a:p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4</a:t>
            </a:r>
          </a:p>
          <a:p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3 4</a:t>
            </a:r>
          </a:p>
          <a:p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6 8</a:t>
            </a:r>
          </a:p>
          <a:p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2 5</a:t>
            </a:r>
          </a:p>
          <a:p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-1 3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03262" y="4595037"/>
            <a:ext cx="1447800" cy="146038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 anchor="ctr" anchorCtr="0">
            <a:noAutofit/>
          </a:bodyPr>
          <a:lstStyle/>
          <a:p>
            <a:pPr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1.414</a:t>
            </a:r>
          </a:p>
          <a:p>
            <a:pPr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(3, 4)</a:t>
            </a:r>
          </a:p>
          <a:p>
            <a:pPr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(2, 5)</a:t>
            </a: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16000" y="6224885"/>
            <a:ext cx="105568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https://judge.softuni.bg/Contests/Practice/Index/175#4</a:t>
            </a:r>
            <a:endParaRPr lang="en-US" dirty="0"/>
          </a:p>
        </p:txBody>
      </p:sp>
      <p:sp>
        <p:nvSpPr>
          <p:cNvPr id="9" name="Down Arrow 8"/>
          <p:cNvSpPr/>
          <p:nvPr/>
        </p:nvSpPr>
        <p:spPr>
          <a:xfrm>
            <a:off x="1274762" y="4201953"/>
            <a:ext cx="304800" cy="304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2836862" y="2261901"/>
            <a:ext cx="1676400" cy="185176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 anchor="ctr" anchorCtr="0">
            <a:noAutofit/>
          </a:bodyPr>
          <a:lstStyle/>
          <a:p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3</a:t>
            </a:r>
          </a:p>
          <a:p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12 -30</a:t>
            </a:r>
          </a:p>
          <a:p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6 18</a:t>
            </a:r>
          </a:p>
          <a:p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6 18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2836862" y="4595037"/>
            <a:ext cx="1676400" cy="146038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 anchor="ctr" anchorCtr="0">
            <a:noAutofit/>
          </a:bodyPr>
          <a:lstStyle/>
          <a:p>
            <a:pPr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0.000</a:t>
            </a:r>
          </a:p>
          <a:p>
            <a:pPr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(6, 18)</a:t>
            </a:r>
          </a:p>
          <a:p>
            <a:pPr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(6, 18)</a:t>
            </a: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2" name="Down Arrow 11"/>
          <p:cNvSpPr/>
          <p:nvPr/>
        </p:nvSpPr>
        <p:spPr>
          <a:xfrm>
            <a:off x="3522662" y="4201953"/>
            <a:ext cx="304800" cy="304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5199062" y="2261901"/>
            <a:ext cx="1447800" cy="185176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 anchor="ctr" anchorCtr="0">
            <a:noAutofit/>
          </a:bodyPr>
          <a:lstStyle/>
          <a:p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3</a:t>
            </a:r>
          </a:p>
          <a:p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1 1</a:t>
            </a:r>
          </a:p>
          <a:p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2 2</a:t>
            </a:r>
          </a:p>
          <a:p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3 3</a:t>
            </a: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5199062" y="4595037"/>
            <a:ext cx="1447800" cy="146038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 anchor="ctr" anchorCtr="0">
            <a:noAutofit/>
          </a:bodyPr>
          <a:lstStyle/>
          <a:p>
            <a:pPr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1.414</a:t>
            </a:r>
          </a:p>
          <a:p>
            <a:pPr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(1, 1)</a:t>
            </a:r>
          </a:p>
          <a:p>
            <a:pPr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(2, 2)</a:t>
            </a: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5" name="Down Arrow 14"/>
          <p:cNvSpPr/>
          <p:nvPr/>
        </p:nvSpPr>
        <p:spPr>
          <a:xfrm>
            <a:off x="5770562" y="4201953"/>
            <a:ext cx="304800" cy="304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7332662" y="2261900"/>
            <a:ext cx="1828800" cy="185176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 anchor="ctr" anchorCtr="0">
            <a:noAutofit/>
          </a:bodyPr>
          <a:lstStyle/>
          <a:p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3</a:t>
            </a:r>
          </a:p>
          <a:p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-4 18</a:t>
            </a:r>
          </a:p>
          <a:p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8 -7</a:t>
            </a:r>
          </a:p>
          <a:p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12 -3</a:t>
            </a:r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7332662" y="4595036"/>
            <a:ext cx="1828800" cy="146038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 anchor="ctr" anchorCtr="0">
            <a:noAutofit/>
          </a:bodyPr>
          <a:lstStyle/>
          <a:p>
            <a:pPr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5.657</a:t>
            </a:r>
          </a:p>
          <a:p>
            <a:pPr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(8, -7)</a:t>
            </a:r>
          </a:p>
          <a:p>
            <a:pPr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(12, -3)</a:t>
            </a: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8" name="Down Arrow 17"/>
          <p:cNvSpPr/>
          <p:nvPr/>
        </p:nvSpPr>
        <p:spPr>
          <a:xfrm>
            <a:off x="8094662" y="4201952"/>
            <a:ext cx="304800" cy="304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9847262" y="1866900"/>
            <a:ext cx="1638300" cy="224676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 anchor="ctr" anchorCtr="0">
            <a:noAutofit/>
          </a:bodyPr>
          <a:lstStyle/>
          <a:p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4</a:t>
            </a:r>
          </a:p>
          <a:p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-2 3</a:t>
            </a:r>
          </a:p>
          <a:p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12 5</a:t>
            </a:r>
          </a:p>
          <a:p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9 18</a:t>
            </a:r>
          </a:p>
          <a:p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2 -6</a:t>
            </a:r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9847262" y="4595037"/>
            <a:ext cx="1638300" cy="146038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 anchor="ctr" anchorCtr="0">
            <a:noAutofit/>
          </a:bodyPr>
          <a:lstStyle/>
          <a:p>
            <a:pPr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9.849</a:t>
            </a:r>
          </a:p>
          <a:p>
            <a:pPr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(-2, 3)</a:t>
            </a:r>
          </a:p>
          <a:p>
            <a:pPr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(2, -6)</a:t>
            </a: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1" name="Down Arrow 20"/>
          <p:cNvSpPr/>
          <p:nvPr/>
        </p:nvSpPr>
        <p:spPr>
          <a:xfrm>
            <a:off x="10514012" y="4217211"/>
            <a:ext cx="304800" cy="304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1335021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80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br>
              <a:rPr lang="en-US" sz="6000" b="1" dirty="0"/>
            </a:br>
            <a:r>
              <a:rPr lang="en-US" sz="11500" b="1" noProof="1"/>
              <a:t>#fund-softuni</a:t>
            </a:r>
            <a:endParaRPr lang="en-US" sz="6000" b="1" noProof="1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9360671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Closest Two Points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34634" y="1206738"/>
            <a:ext cx="10693778" cy="432950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>
              <a:lnSpc>
                <a:spcPct val="114000"/>
              </a:lnSpc>
            </a:pPr>
            <a:r>
              <a:rPr lang="en-US" dirty="0"/>
              <a:t>static void Main()</a:t>
            </a:r>
          </a:p>
          <a:p>
            <a:pPr>
              <a:lnSpc>
                <a:spcPct val="114000"/>
              </a:lnSpc>
            </a:pPr>
            <a:r>
              <a:rPr lang="en-US" dirty="0"/>
              <a:t>{</a:t>
            </a:r>
          </a:p>
          <a:p>
            <a:pPr>
              <a:lnSpc>
                <a:spcPct val="114000"/>
              </a:lnSpc>
            </a:pPr>
            <a:r>
              <a:rPr lang="en-US" dirty="0"/>
              <a:t>   Point[] points =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ReadPoints</a:t>
            </a:r>
            <a:r>
              <a:rPr lang="en-US" dirty="0"/>
              <a:t>();</a:t>
            </a:r>
          </a:p>
          <a:p>
            <a:pPr>
              <a:lnSpc>
                <a:spcPct val="114000"/>
              </a:lnSpc>
            </a:pPr>
            <a:r>
              <a:rPr lang="en-US" dirty="0"/>
              <a:t>   Point[] closestPoints =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FindClosestTwoPoints</a:t>
            </a:r>
            <a:r>
              <a:rPr lang="en-US" dirty="0"/>
              <a:t>(points);</a:t>
            </a:r>
          </a:p>
          <a:p>
            <a:pPr>
              <a:lnSpc>
                <a:spcPct val="114000"/>
              </a:lnSpc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14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  PrintDistance</a:t>
            </a:r>
            <a:r>
              <a:rPr lang="en-US" dirty="0"/>
              <a:t>(closestPoints);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14000"/>
              </a:lnSpc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14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  PrintPoint</a:t>
            </a:r>
            <a:r>
              <a:rPr lang="en-US" dirty="0"/>
              <a:t>(closestPoints[0]);</a:t>
            </a:r>
          </a:p>
          <a:p>
            <a:pPr>
              <a:lnSpc>
                <a:spcPct val="114000"/>
              </a:lnSpc>
            </a:pPr>
            <a:r>
              <a:rPr lang="en-US" dirty="0"/>
              <a:t>  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PrintPoint</a:t>
            </a:r>
            <a:r>
              <a:rPr lang="en-US" dirty="0"/>
              <a:t>(closestPoints[1]);</a:t>
            </a:r>
          </a:p>
          <a:p>
            <a:pPr>
              <a:lnSpc>
                <a:spcPct val="114000"/>
              </a:lnSpc>
            </a:pPr>
            <a:r>
              <a:rPr lang="en-US" dirty="0"/>
              <a:t>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16000" y="6224885"/>
            <a:ext cx="105568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https://judge.softuni.bg/Contests/Practice/Index/175#4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157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Closest Two Points (2)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34634" y="942325"/>
            <a:ext cx="10693778" cy="522987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800" dirty="0"/>
              <a:t>static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Point[] ReadPoints</a:t>
            </a:r>
            <a:r>
              <a:rPr lang="en-US" sz="2800" dirty="0"/>
              <a:t>()</a:t>
            </a:r>
          </a:p>
          <a:p>
            <a:pPr>
              <a:lnSpc>
                <a:spcPct val="90000"/>
              </a:lnSpc>
            </a:pPr>
            <a:r>
              <a:rPr lang="en-US" sz="2800" dirty="0"/>
              <a:t>{</a:t>
            </a:r>
          </a:p>
          <a:p>
            <a:r>
              <a:rPr lang="en-US" sz="2800" dirty="0"/>
              <a:t>  int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n</a:t>
            </a:r>
            <a:r>
              <a:rPr lang="en-US" sz="2800" dirty="0"/>
              <a:t> = int.Parse(Console.ReadLine());</a:t>
            </a:r>
          </a:p>
          <a:p>
            <a:endParaRPr lang="en-US" sz="2800" dirty="0"/>
          </a:p>
          <a:p>
            <a:r>
              <a:rPr lang="en-US" sz="2800" dirty="0"/>
              <a:t>  Point[] points =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new Point[n]</a:t>
            </a:r>
            <a:r>
              <a:rPr lang="en-US" sz="2800" dirty="0"/>
              <a:t>;</a:t>
            </a:r>
          </a:p>
          <a:p>
            <a:r>
              <a:rPr lang="en-US" sz="2800" dirty="0"/>
              <a:t>  for (int i = 0; i &lt; n; i++)</a:t>
            </a:r>
          </a:p>
          <a:p>
            <a:r>
              <a:rPr lang="en-US" sz="2800" dirty="0"/>
              <a:t>  {</a:t>
            </a:r>
          </a:p>
          <a:p>
            <a:r>
              <a:rPr lang="en-US" sz="2800" dirty="0"/>
              <a:t>     points[i] =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ReadPoint</a:t>
            </a:r>
            <a:r>
              <a:rPr lang="en-US" sz="2800" dirty="0"/>
              <a:t>();</a:t>
            </a:r>
          </a:p>
          <a:p>
            <a:r>
              <a:rPr lang="en-US" sz="2800" dirty="0"/>
              <a:t>  }</a:t>
            </a:r>
          </a:p>
          <a:p>
            <a:endParaRPr lang="en-US" sz="2800" dirty="0"/>
          </a:p>
          <a:p>
            <a:r>
              <a:rPr lang="en-US" sz="2800" dirty="0"/>
              <a:t>  return points;</a:t>
            </a:r>
          </a:p>
          <a:p>
            <a:pPr>
              <a:lnSpc>
                <a:spcPct val="90000"/>
              </a:lnSpc>
            </a:pPr>
            <a:r>
              <a:rPr lang="en-US" sz="2800" dirty="0"/>
              <a:t>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16000" y="6224885"/>
            <a:ext cx="105568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https://judge.softuni.bg/Contests/Practice/Index/175#4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6111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Closest Two Points (3)</a:t>
            </a: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560039" y="1244692"/>
            <a:ext cx="11068746" cy="447030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>
              <a:spcBef>
                <a:spcPts val="1200"/>
              </a:spcBef>
            </a:pPr>
            <a:r>
              <a:rPr lang="en-US" sz="2800" dirty="0"/>
              <a:t>static void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PrintPoint</a:t>
            </a:r>
            <a:r>
              <a:rPr lang="en-US" sz="2800" dirty="0"/>
              <a:t>(Point point)</a:t>
            </a:r>
          </a:p>
          <a:p>
            <a:pPr>
              <a:lnSpc>
                <a:spcPct val="90000"/>
              </a:lnSpc>
            </a:pPr>
            <a:r>
              <a:rPr lang="en-US" sz="2800" dirty="0"/>
              <a:t>{</a:t>
            </a:r>
          </a:p>
          <a:p>
            <a:pPr>
              <a:lnSpc>
                <a:spcPct val="90000"/>
              </a:lnSpc>
            </a:pPr>
            <a:r>
              <a:rPr lang="en-US" sz="2800" dirty="0"/>
              <a:t>  Console.WriteLine("({0}, {1})", point.X, point.Y);</a:t>
            </a:r>
          </a:p>
          <a:p>
            <a:pPr>
              <a:lnSpc>
                <a:spcPct val="90000"/>
              </a:lnSpc>
            </a:pPr>
            <a:r>
              <a:rPr lang="en-US" sz="2800" dirty="0"/>
              <a:t>}</a:t>
            </a:r>
          </a:p>
          <a:p>
            <a:pPr>
              <a:lnSpc>
                <a:spcPct val="90000"/>
              </a:lnSpc>
            </a:pPr>
            <a:endParaRPr lang="en-US" sz="2800" dirty="0"/>
          </a:p>
          <a:p>
            <a:pPr>
              <a:spcBef>
                <a:spcPts val="1200"/>
              </a:spcBef>
            </a:pPr>
            <a:r>
              <a:rPr lang="en-US" sz="2800" dirty="0"/>
              <a:t>static void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PrintDistance</a:t>
            </a:r>
            <a:r>
              <a:rPr lang="en-US" sz="2800" dirty="0"/>
              <a:t>(Point[] points)</a:t>
            </a:r>
          </a:p>
          <a:p>
            <a:pPr>
              <a:lnSpc>
                <a:spcPct val="90000"/>
              </a:lnSpc>
            </a:pPr>
            <a:r>
              <a:rPr lang="en-US" sz="2800" dirty="0"/>
              <a:t>{</a:t>
            </a:r>
          </a:p>
          <a:p>
            <a:pPr>
              <a:lnSpc>
                <a:spcPct val="114000"/>
              </a:lnSpc>
            </a:pPr>
            <a:r>
              <a:rPr lang="en-US" sz="2800" dirty="0"/>
              <a:t>  double distance = CalcDistance(points[0], points[1]);</a:t>
            </a:r>
          </a:p>
          <a:p>
            <a:pPr>
              <a:lnSpc>
                <a:spcPct val="114000"/>
              </a:lnSpc>
            </a:pPr>
            <a:r>
              <a:rPr lang="en-US" sz="2800" dirty="0"/>
              <a:t>  Console.WriteLine("{0:f3}", distance):</a:t>
            </a:r>
          </a:p>
          <a:p>
            <a:pPr>
              <a:lnSpc>
                <a:spcPct val="90000"/>
              </a:lnSpc>
            </a:pPr>
            <a:r>
              <a:rPr lang="en-US" sz="2800" dirty="0"/>
              <a:t>}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16000" y="6224885"/>
            <a:ext cx="105568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https://judge.softuni.bg/Contests/Practice/Index/175#4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2629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Closest Two Points (4)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655289" y="1043552"/>
            <a:ext cx="10878246" cy="554996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>
              <a:lnSpc>
                <a:spcPct val="90000"/>
              </a:lnSpc>
            </a:pPr>
            <a:r>
              <a:rPr lang="en-US" sz="2300" dirty="0"/>
              <a:t>static </a:t>
            </a:r>
            <a:r>
              <a:rPr lang="en-US" sz="2300" dirty="0">
                <a:solidFill>
                  <a:schemeClr val="tx2">
                    <a:lumMod val="75000"/>
                  </a:schemeClr>
                </a:solidFill>
              </a:rPr>
              <a:t>Point[] FindClosestTwoPoints</a:t>
            </a:r>
            <a:r>
              <a:rPr lang="en-US" sz="2300" dirty="0"/>
              <a:t>(Point[] points)</a:t>
            </a:r>
          </a:p>
          <a:p>
            <a:pPr>
              <a:lnSpc>
                <a:spcPct val="90000"/>
              </a:lnSpc>
            </a:pPr>
            <a:r>
              <a:rPr lang="en-US" sz="2300" dirty="0"/>
              <a:t>{</a:t>
            </a:r>
          </a:p>
          <a:p>
            <a:pPr>
              <a:lnSpc>
                <a:spcPct val="90000"/>
              </a:lnSpc>
            </a:pPr>
            <a:r>
              <a:rPr lang="en-US" sz="2300" dirty="0"/>
              <a:t>  double minDistance = double.MaxValue;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300" dirty="0"/>
              <a:t>  </a:t>
            </a:r>
            <a:r>
              <a:rPr lang="en-US" sz="2300" dirty="0">
                <a:solidFill>
                  <a:schemeClr val="tx2">
                    <a:lumMod val="75000"/>
                  </a:schemeClr>
                </a:solidFill>
              </a:rPr>
              <a:t>Point[] closestTwoPoints </a:t>
            </a:r>
            <a:r>
              <a:rPr lang="en-US" sz="2300" dirty="0"/>
              <a:t>= null;</a:t>
            </a:r>
          </a:p>
          <a:p>
            <a:pPr>
              <a:lnSpc>
                <a:spcPct val="90000"/>
              </a:lnSpc>
            </a:pPr>
            <a:r>
              <a:rPr lang="en-US" sz="2300" dirty="0"/>
              <a:t>  for (int p1 = 0; p1 &lt; </a:t>
            </a:r>
            <a:r>
              <a:rPr lang="en-US" sz="2300" dirty="0">
                <a:solidFill>
                  <a:schemeClr val="tx2">
                    <a:lumMod val="75000"/>
                  </a:schemeClr>
                </a:solidFill>
              </a:rPr>
              <a:t>points.Length</a:t>
            </a:r>
            <a:r>
              <a:rPr lang="en-US" sz="2300" dirty="0"/>
              <a:t>; p1++)</a:t>
            </a:r>
          </a:p>
          <a:p>
            <a:pPr>
              <a:lnSpc>
                <a:spcPct val="90000"/>
              </a:lnSpc>
            </a:pPr>
            <a:r>
              <a:rPr lang="en-US" sz="2300" dirty="0"/>
              <a:t>    for (int p2 = p1 + 1; p2 &lt; </a:t>
            </a:r>
            <a:r>
              <a:rPr lang="en-US" sz="2300" dirty="0">
                <a:solidFill>
                  <a:schemeClr val="tx2">
                    <a:lumMod val="75000"/>
                  </a:schemeClr>
                </a:solidFill>
              </a:rPr>
              <a:t>points.Length</a:t>
            </a:r>
            <a:r>
              <a:rPr lang="en-US" sz="2300" dirty="0"/>
              <a:t>; p2++)</a:t>
            </a:r>
          </a:p>
          <a:p>
            <a:pPr>
              <a:lnSpc>
                <a:spcPct val="90000"/>
              </a:lnSpc>
            </a:pPr>
            <a:r>
              <a:rPr lang="en-US" sz="2300" dirty="0"/>
              <a:t>    {</a:t>
            </a:r>
          </a:p>
          <a:p>
            <a:pPr>
              <a:lnSpc>
                <a:spcPct val="90000"/>
              </a:lnSpc>
            </a:pPr>
            <a:r>
              <a:rPr lang="en-US" sz="2300" dirty="0"/>
              <a:t>      double distance = </a:t>
            </a:r>
            <a:r>
              <a:rPr lang="en-US" sz="2300" dirty="0">
                <a:solidFill>
                  <a:schemeClr val="tx2">
                    <a:lumMod val="75000"/>
                  </a:schemeClr>
                </a:solidFill>
              </a:rPr>
              <a:t>CalcDistance(points[p1], points[p2])</a:t>
            </a:r>
            <a:r>
              <a:rPr lang="en-US" sz="2300" dirty="0"/>
              <a:t>;</a:t>
            </a:r>
          </a:p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US" sz="2300" dirty="0"/>
              <a:t>      if (</a:t>
            </a:r>
            <a:r>
              <a:rPr lang="en-US" sz="2300" dirty="0">
                <a:solidFill>
                  <a:schemeClr val="tx2">
                    <a:lumMod val="75000"/>
                  </a:schemeClr>
                </a:solidFill>
              </a:rPr>
              <a:t>distance &lt; minDistance</a:t>
            </a:r>
            <a:r>
              <a:rPr lang="en-US" sz="2300" dirty="0"/>
              <a:t>)</a:t>
            </a:r>
          </a:p>
          <a:p>
            <a:pPr>
              <a:lnSpc>
                <a:spcPct val="90000"/>
              </a:lnSpc>
            </a:pPr>
            <a:r>
              <a:rPr lang="en-US" sz="2300" dirty="0"/>
              <a:t>      {</a:t>
            </a:r>
          </a:p>
          <a:p>
            <a:pPr>
              <a:lnSpc>
                <a:spcPct val="90000"/>
              </a:lnSpc>
            </a:pPr>
            <a:r>
              <a:rPr lang="en-US" sz="2300" dirty="0"/>
              <a:t>        minDistance = distance;</a:t>
            </a:r>
          </a:p>
          <a:p>
            <a:pPr>
              <a:lnSpc>
                <a:spcPct val="90000"/>
              </a:lnSpc>
            </a:pPr>
            <a:r>
              <a:rPr lang="en-US" sz="2300" dirty="0"/>
              <a:t>        closestTwoPoints = new </a:t>
            </a:r>
            <a:r>
              <a:rPr lang="en-US" sz="2300" dirty="0">
                <a:solidFill>
                  <a:schemeClr val="tx2">
                    <a:lumMod val="75000"/>
                  </a:schemeClr>
                </a:solidFill>
              </a:rPr>
              <a:t>Point[]</a:t>
            </a:r>
            <a:r>
              <a:rPr lang="en-US" sz="2300" dirty="0"/>
              <a:t> { </a:t>
            </a:r>
            <a:r>
              <a:rPr lang="en-US" sz="2300" dirty="0">
                <a:solidFill>
                  <a:schemeClr val="tx2">
                    <a:lumMod val="75000"/>
                  </a:schemeClr>
                </a:solidFill>
              </a:rPr>
              <a:t>points[p1], points[p2]</a:t>
            </a:r>
            <a:r>
              <a:rPr lang="en-US" sz="2300" dirty="0"/>
              <a:t> };</a:t>
            </a:r>
          </a:p>
          <a:p>
            <a:pPr>
              <a:lnSpc>
                <a:spcPct val="90000"/>
              </a:lnSpc>
            </a:pPr>
            <a:r>
              <a:rPr lang="en-US" sz="2300" dirty="0"/>
              <a:t>      }</a:t>
            </a:r>
          </a:p>
          <a:p>
            <a:pPr>
              <a:lnSpc>
                <a:spcPct val="90000"/>
              </a:lnSpc>
              <a:spcAft>
                <a:spcPts val="1200"/>
              </a:spcAft>
            </a:pPr>
            <a:r>
              <a:rPr lang="en-US" sz="2300" dirty="0"/>
              <a:t>    }</a:t>
            </a:r>
          </a:p>
          <a:p>
            <a:pPr>
              <a:lnSpc>
                <a:spcPct val="90000"/>
              </a:lnSpc>
            </a:pPr>
            <a:r>
              <a:rPr lang="en-US" sz="2300" dirty="0"/>
              <a:t>  return </a:t>
            </a:r>
            <a:r>
              <a:rPr lang="en-US" sz="2300" dirty="0" err="1"/>
              <a:t>closestTwoPoints</a:t>
            </a:r>
            <a:r>
              <a:rPr lang="en-US" sz="2300" dirty="0"/>
              <a:t>;</a:t>
            </a:r>
          </a:p>
          <a:p>
            <a:pPr>
              <a:lnSpc>
                <a:spcPct val="90000"/>
              </a:lnSpc>
            </a:pPr>
            <a:r>
              <a:rPr lang="en-US" sz="23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432486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312861" y="4679499"/>
            <a:ext cx="6269039" cy="1673676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7" name="Rectangle 6"/>
          <p:cNvSpPr/>
          <p:nvPr/>
        </p:nvSpPr>
        <p:spPr>
          <a:xfrm>
            <a:off x="1312861" y="2821483"/>
            <a:ext cx="6269039" cy="1765613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/>
          <a:lstStyle/>
          <a:p>
            <a:r>
              <a:rPr lang="en-US" dirty="0"/>
              <a:t>Classes can define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data</a:t>
            </a:r>
            <a:r>
              <a:rPr lang="en-US" dirty="0"/>
              <a:t> (state)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operations</a:t>
            </a:r>
            <a:r>
              <a:rPr lang="en-US" dirty="0"/>
              <a:t> (actions)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Operations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887034" y="1905000"/>
            <a:ext cx="10388978" cy="455160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144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800" dirty="0"/>
              <a:t>class Rectangle</a:t>
            </a:r>
          </a:p>
          <a:p>
            <a:r>
              <a:rPr lang="en-US" sz="2800" dirty="0"/>
              <a:t>{</a:t>
            </a:r>
          </a:p>
          <a:p>
            <a:r>
              <a:rPr lang="en-US" sz="2800" dirty="0"/>
              <a:t>  public int Top { get; set; }</a:t>
            </a:r>
          </a:p>
          <a:p>
            <a:r>
              <a:rPr lang="en-US" sz="2800" dirty="0"/>
              <a:t>  public int Left { get; set; }</a:t>
            </a:r>
          </a:p>
          <a:p>
            <a:r>
              <a:rPr lang="en-US" sz="2800" dirty="0"/>
              <a:t>  public int Width { get; set; }</a:t>
            </a:r>
          </a:p>
          <a:p>
            <a:r>
              <a:rPr lang="en-US" sz="2800" dirty="0"/>
              <a:t>  public int Height { get; set; }</a:t>
            </a:r>
          </a:p>
          <a:p>
            <a:pPr>
              <a:spcBef>
                <a:spcPts val="1200"/>
              </a:spcBef>
            </a:pPr>
            <a:r>
              <a:rPr lang="en-US" sz="2800" dirty="0"/>
              <a:t>  int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CalcArea()</a:t>
            </a:r>
          </a:p>
          <a:p>
            <a:pPr>
              <a:lnSpc>
                <a:spcPct val="90000"/>
              </a:lnSpc>
            </a:pPr>
            <a:r>
              <a:rPr lang="en-US" sz="2800" dirty="0"/>
              <a:t>  { </a:t>
            </a:r>
          </a:p>
          <a:p>
            <a:pPr>
              <a:lnSpc>
                <a:spcPct val="90000"/>
              </a:lnSpc>
            </a:pPr>
            <a:r>
              <a:rPr lang="en-US" sz="2800" dirty="0"/>
              <a:t>    return Width * Height;</a:t>
            </a:r>
          </a:p>
          <a:p>
            <a:pPr>
              <a:lnSpc>
                <a:spcPct val="90000"/>
              </a:lnSpc>
            </a:pPr>
            <a:r>
              <a:rPr lang="en-US" sz="2800" dirty="0"/>
              <a:t>  }</a:t>
            </a:r>
          </a:p>
        </p:txBody>
      </p:sp>
      <p:sp>
        <p:nvSpPr>
          <p:cNvPr id="6" name="AutoShape 6"/>
          <p:cNvSpPr>
            <a:spLocks noChangeArrowheads="1"/>
          </p:cNvSpPr>
          <p:nvPr/>
        </p:nvSpPr>
        <p:spPr bwMode="auto">
          <a:xfrm>
            <a:off x="8011447" y="2270868"/>
            <a:ext cx="2895600" cy="1082180"/>
          </a:xfrm>
          <a:prstGeom prst="wedgeRoundRectCallout">
            <a:avLst>
              <a:gd name="adj1" fmla="val -71707"/>
              <a:gd name="adj2" fmla="val 5391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Classes may hold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data</a:t>
            </a:r>
            <a:r>
              <a:rPr lang="en-US" sz="2800" dirty="0">
                <a:solidFill>
                  <a:srgbClr val="FFFFFF"/>
                </a:solidFill>
              </a:rPr>
              <a:t> (properties)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8" name="AutoShape 6"/>
          <p:cNvSpPr>
            <a:spLocks noChangeArrowheads="1"/>
          </p:cNvSpPr>
          <p:nvPr/>
        </p:nvSpPr>
        <p:spPr bwMode="auto">
          <a:xfrm>
            <a:off x="8007727" y="3987416"/>
            <a:ext cx="2899320" cy="1538446"/>
          </a:xfrm>
          <a:prstGeom prst="wedgeRoundRectCallout">
            <a:avLst>
              <a:gd name="adj1" fmla="val -78562"/>
              <a:gd name="adj2" fmla="val 3956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Classes may hold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operations</a:t>
            </a:r>
            <a:r>
              <a:rPr lang="en-US" sz="2800" dirty="0">
                <a:solidFill>
                  <a:srgbClr val="FFFFFF"/>
                </a:solidFill>
              </a:rPr>
              <a:t> (methods)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764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7" grpId="0" animBg="1"/>
      <p:bldP spid="6" grpId="0" animBg="1"/>
      <p:bldP spid="8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Operations (2)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60412" y="1065428"/>
            <a:ext cx="5257800" cy="305389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700" dirty="0"/>
              <a:t>public int </a:t>
            </a:r>
            <a:r>
              <a:rPr lang="en-US" sz="2700" dirty="0">
                <a:solidFill>
                  <a:schemeClr val="tx2">
                    <a:lumMod val="75000"/>
                  </a:schemeClr>
                </a:solidFill>
              </a:rPr>
              <a:t>Bottom</a:t>
            </a:r>
          </a:p>
          <a:p>
            <a:r>
              <a:rPr lang="en-US" sz="2700" dirty="0"/>
              <a:t>{ </a:t>
            </a:r>
          </a:p>
          <a:p>
            <a:r>
              <a:rPr lang="en-US" sz="2700" dirty="0"/>
              <a:t>  </a:t>
            </a:r>
            <a:r>
              <a:rPr lang="en-US" sz="2700" dirty="0">
                <a:solidFill>
                  <a:schemeClr val="tx2">
                    <a:lumMod val="75000"/>
                  </a:schemeClr>
                </a:solidFill>
              </a:rPr>
              <a:t>get</a:t>
            </a:r>
          </a:p>
          <a:p>
            <a:r>
              <a:rPr lang="en-US" sz="2700" dirty="0"/>
              <a:t>  { </a:t>
            </a:r>
          </a:p>
          <a:p>
            <a:r>
              <a:rPr lang="en-US" sz="2700" dirty="0"/>
              <a:t>    return Top + Height; </a:t>
            </a:r>
          </a:p>
          <a:p>
            <a:r>
              <a:rPr lang="en-US" sz="2700" dirty="0"/>
              <a:t>  }</a:t>
            </a:r>
          </a:p>
          <a:p>
            <a:r>
              <a:rPr lang="en-US" sz="2700" dirty="0"/>
              <a:t>}</a:t>
            </a:r>
          </a:p>
        </p:txBody>
      </p:sp>
      <p:sp>
        <p:nvSpPr>
          <p:cNvPr id="9" name="Text Placeholder 5"/>
          <p:cNvSpPr txBox="1">
            <a:spLocks/>
          </p:cNvSpPr>
          <p:nvPr/>
        </p:nvSpPr>
        <p:spPr>
          <a:xfrm>
            <a:off x="6170612" y="1065428"/>
            <a:ext cx="5257800" cy="305389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700" dirty="0"/>
              <a:t>public int </a:t>
            </a:r>
            <a:r>
              <a:rPr lang="en-US" sz="2700" dirty="0">
                <a:solidFill>
                  <a:schemeClr val="tx2">
                    <a:lumMod val="75000"/>
                  </a:schemeClr>
                </a:solidFill>
              </a:rPr>
              <a:t>Right</a:t>
            </a:r>
          </a:p>
          <a:p>
            <a:r>
              <a:rPr lang="en-US" sz="2700" dirty="0"/>
              <a:t>{ </a:t>
            </a:r>
          </a:p>
          <a:p>
            <a:r>
              <a:rPr lang="en-US" sz="2700" dirty="0"/>
              <a:t>  </a:t>
            </a:r>
            <a:r>
              <a:rPr lang="en-US" sz="2700" dirty="0">
                <a:solidFill>
                  <a:schemeClr val="tx2">
                    <a:lumMod val="75000"/>
                  </a:schemeClr>
                </a:solidFill>
              </a:rPr>
              <a:t>get</a:t>
            </a:r>
          </a:p>
          <a:p>
            <a:r>
              <a:rPr lang="en-US" sz="2700" dirty="0"/>
              <a:t>  { </a:t>
            </a:r>
          </a:p>
          <a:p>
            <a:r>
              <a:rPr lang="en-US" sz="2700" dirty="0"/>
              <a:t>    return Left + Width; </a:t>
            </a:r>
          </a:p>
          <a:p>
            <a:r>
              <a:rPr lang="en-US" sz="2700" dirty="0"/>
              <a:t>  }</a:t>
            </a:r>
          </a:p>
          <a:p>
            <a:r>
              <a:rPr lang="en-US" sz="2700" dirty="0"/>
              <a:t>}</a:t>
            </a:r>
          </a:p>
        </p:txBody>
      </p:sp>
      <p:sp>
        <p:nvSpPr>
          <p:cNvPr id="11" name="AutoShape 6"/>
          <p:cNvSpPr>
            <a:spLocks noChangeArrowheads="1"/>
          </p:cNvSpPr>
          <p:nvPr/>
        </p:nvSpPr>
        <p:spPr bwMode="auto">
          <a:xfrm>
            <a:off x="3782347" y="1639915"/>
            <a:ext cx="1969165" cy="1082180"/>
          </a:xfrm>
          <a:prstGeom prst="wedgeRoundRectCallout">
            <a:avLst>
              <a:gd name="adj1" fmla="val -66252"/>
              <a:gd name="adj2" fmla="val -5263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Calculated property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2" name="AutoShape 6"/>
          <p:cNvSpPr>
            <a:spLocks noChangeArrowheads="1"/>
          </p:cNvSpPr>
          <p:nvPr/>
        </p:nvSpPr>
        <p:spPr bwMode="auto">
          <a:xfrm>
            <a:off x="9180512" y="1658965"/>
            <a:ext cx="1969165" cy="1082180"/>
          </a:xfrm>
          <a:prstGeom prst="wedgeRoundRectCallout">
            <a:avLst>
              <a:gd name="adj1" fmla="val -66252"/>
              <a:gd name="adj2" fmla="val -5263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Calculated property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 Placeholder 5"/>
          <p:cNvSpPr txBox="1">
            <a:spLocks/>
          </p:cNvSpPr>
          <p:nvPr/>
        </p:nvSpPr>
        <p:spPr>
          <a:xfrm>
            <a:off x="760412" y="4267200"/>
            <a:ext cx="10668000" cy="222289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700" dirty="0"/>
              <a:t>public bool </a:t>
            </a:r>
            <a:r>
              <a:rPr lang="en-US" sz="2700" dirty="0">
                <a:solidFill>
                  <a:schemeClr val="tx2">
                    <a:lumMod val="75000"/>
                  </a:schemeClr>
                </a:solidFill>
              </a:rPr>
              <a:t>IsInside(Rectangle r)</a:t>
            </a:r>
          </a:p>
          <a:p>
            <a:r>
              <a:rPr lang="en-US" sz="2700" dirty="0"/>
              <a:t>{</a:t>
            </a:r>
          </a:p>
          <a:p>
            <a:r>
              <a:rPr lang="en-US" sz="2700" dirty="0"/>
              <a:t>   return (</a:t>
            </a:r>
            <a:r>
              <a:rPr lang="en-US" sz="2700" dirty="0">
                <a:solidFill>
                  <a:schemeClr val="tx2">
                    <a:lumMod val="75000"/>
                  </a:schemeClr>
                </a:solidFill>
              </a:rPr>
              <a:t>r.Left &lt;= Left</a:t>
            </a:r>
            <a:r>
              <a:rPr lang="en-US" sz="2700" dirty="0"/>
              <a:t>) &amp;&amp; (</a:t>
            </a:r>
            <a:r>
              <a:rPr lang="en-US" sz="2700" dirty="0">
                <a:solidFill>
                  <a:schemeClr val="tx2">
                    <a:lumMod val="75000"/>
                  </a:schemeClr>
                </a:solidFill>
              </a:rPr>
              <a:t>r.Right &gt;= Right</a:t>
            </a:r>
            <a:r>
              <a:rPr lang="en-US" sz="2700" dirty="0"/>
              <a:t>) &amp;&amp;</a:t>
            </a:r>
          </a:p>
          <a:p>
            <a:r>
              <a:rPr lang="en-US" sz="2700" dirty="0"/>
              <a:t>      (</a:t>
            </a:r>
            <a:r>
              <a:rPr lang="en-US" sz="2700" dirty="0">
                <a:solidFill>
                  <a:schemeClr val="tx2">
                    <a:lumMod val="75000"/>
                  </a:schemeClr>
                </a:solidFill>
              </a:rPr>
              <a:t>r.Top &lt;= Top</a:t>
            </a:r>
            <a:r>
              <a:rPr lang="en-US" sz="2700" dirty="0"/>
              <a:t>) &amp;&amp; (</a:t>
            </a:r>
            <a:r>
              <a:rPr lang="en-US" sz="2700" dirty="0">
                <a:solidFill>
                  <a:schemeClr val="tx2">
                    <a:lumMod val="75000"/>
                  </a:schemeClr>
                </a:solidFill>
              </a:rPr>
              <a:t>r.Bottom &gt;= Bottom</a:t>
            </a:r>
            <a:r>
              <a:rPr lang="en-US" sz="2700" dirty="0"/>
              <a:t>);</a:t>
            </a:r>
          </a:p>
          <a:p>
            <a:r>
              <a:rPr lang="en-US" sz="2700" dirty="0"/>
              <a:t>}</a:t>
            </a:r>
          </a:p>
        </p:txBody>
      </p:sp>
      <p:sp>
        <p:nvSpPr>
          <p:cNvPr id="10" name="AutoShape 6"/>
          <p:cNvSpPr>
            <a:spLocks noChangeArrowheads="1"/>
          </p:cNvSpPr>
          <p:nvPr/>
        </p:nvSpPr>
        <p:spPr bwMode="auto">
          <a:xfrm>
            <a:off x="8075613" y="3810000"/>
            <a:ext cx="1690800" cy="1066800"/>
          </a:xfrm>
          <a:prstGeom prst="wedgeRoundRectCallout">
            <a:avLst>
              <a:gd name="adj1" fmla="val -78916"/>
              <a:gd name="adj2" fmla="val 4551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Boolean method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2397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2" grpId="0" animBg="1"/>
      <p:bldP spid="13" grpId="0" animBg="1"/>
      <p:bldP spid="10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r>
              <a:rPr lang="en-US" sz="3200" dirty="0"/>
              <a:t>Write program to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read two rectangles </a:t>
            </a:r>
            <a:r>
              <a:rPr lang="en-US" sz="3200" dirty="0"/>
              <a:t>{left, top, width, height} and print whether the first is inside the second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Rectangle Position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60412" y="2305050"/>
            <a:ext cx="2057400" cy="96249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 anchor="ctr" anchorCtr="0">
            <a:noAutofit/>
          </a:bodyPr>
          <a:lstStyle/>
          <a:p>
            <a:pPr algn="ctr">
              <a:lnSpc>
                <a:spcPct val="110000"/>
              </a:lnSpc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4 -3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6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4</a:t>
            </a:r>
          </a:p>
          <a:p>
            <a:pPr algn="ctr">
              <a:lnSpc>
                <a:spcPct val="11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2 -3 10 6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60412" y="3802077"/>
            <a:ext cx="1809750" cy="57624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 anchor="ctr" anchorCtr="0">
            <a:noAutofit/>
          </a:bodyPr>
          <a:lstStyle/>
          <a:p>
            <a:pPr algn="ctr"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Inside</a:t>
            </a: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Down Arrow 6"/>
          <p:cNvSpPr/>
          <p:nvPr/>
        </p:nvSpPr>
        <p:spPr>
          <a:xfrm>
            <a:off x="1512887" y="3382411"/>
            <a:ext cx="304800" cy="304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263" y="2305050"/>
            <a:ext cx="2633299" cy="2073276"/>
          </a:xfrm>
          <a:prstGeom prst="roundRect">
            <a:avLst>
              <a:gd name="adj" fmla="val 955"/>
            </a:avLst>
          </a:prstGeom>
        </p:spPr>
      </p:pic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6265862" y="2305050"/>
            <a:ext cx="2190750" cy="96249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 anchor="ctr" anchorCtr="0">
            <a:noAutofit/>
          </a:bodyPr>
          <a:lstStyle/>
          <a:p>
            <a:pPr algn="ctr">
              <a:lnSpc>
                <a:spcPct val="11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2 -3 10 6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pPr algn="ctr">
              <a:lnSpc>
                <a:spcPct val="110000"/>
              </a:lnSpc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4 -5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6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10</a:t>
            </a: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6265862" y="3802077"/>
            <a:ext cx="2190750" cy="57624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 anchor="ctr" anchorCtr="0">
            <a:noAutofit/>
          </a:bodyPr>
          <a:lstStyle/>
          <a:p>
            <a:pPr algn="ctr"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Not inside</a:t>
            </a: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Down Arrow 10"/>
          <p:cNvSpPr/>
          <p:nvPr/>
        </p:nvSpPr>
        <p:spPr>
          <a:xfrm>
            <a:off x="7208837" y="3383848"/>
            <a:ext cx="304800" cy="304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8663" y="2305051"/>
            <a:ext cx="2640699" cy="2073276"/>
          </a:xfrm>
          <a:prstGeom prst="roundRect">
            <a:avLst>
              <a:gd name="adj" fmla="val 955"/>
            </a:avLst>
          </a:prstGeom>
        </p:spPr>
      </p:pic>
      <p:sp>
        <p:nvSpPr>
          <p:cNvPr id="14" name="Text Placeholder 5"/>
          <p:cNvSpPr txBox="1">
            <a:spLocks/>
          </p:cNvSpPr>
          <p:nvPr/>
        </p:nvSpPr>
        <p:spPr>
          <a:xfrm>
            <a:off x="760412" y="4648200"/>
            <a:ext cx="10668000" cy="143806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700" dirty="0"/>
              <a:t>Rectangle r1 = </a:t>
            </a:r>
            <a:r>
              <a:rPr lang="en-US" sz="2700" dirty="0">
                <a:solidFill>
                  <a:schemeClr val="tx2">
                    <a:lumMod val="75000"/>
                  </a:schemeClr>
                </a:solidFill>
              </a:rPr>
              <a:t>ReadRectangle</a:t>
            </a:r>
            <a:r>
              <a:rPr lang="en-US" sz="2700" dirty="0"/>
              <a:t>(), r2 = </a:t>
            </a:r>
            <a:r>
              <a:rPr lang="en-US" sz="2700" dirty="0">
                <a:solidFill>
                  <a:schemeClr val="tx2">
                    <a:lumMod val="75000"/>
                  </a:schemeClr>
                </a:solidFill>
              </a:rPr>
              <a:t>ReadRectangle</a:t>
            </a:r>
            <a:r>
              <a:rPr lang="en-US" sz="2700" dirty="0"/>
              <a:t>();</a:t>
            </a:r>
          </a:p>
          <a:p>
            <a:r>
              <a:rPr lang="en-US" sz="2700" dirty="0"/>
              <a:t>Console.WriteLine(r1.</a:t>
            </a:r>
            <a:r>
              <a:rPr lang="en-US" sz="2700" dirty="0">
                <a:solidFill>
                  <a:schemeClr val="tx2">
                    <a:lumMod val="75000"/>
                  </a:schemeClr>
                </a:solidFill>
              </a:rPr>
              <a:t>IsInside</a:t>
            </a:r>
            <a:r>
              <a:rPr lang="en-US" sz="2700" dirty="0"/>
              <a:t>(r2) ? "Inside" : </a:t>
            </a:r>
          </a:p>
          <a:p>
            <a:r>
              <a:rPr lang="en-US" sz="2700" dirty="0"/>
              <a:t>  "Not inside");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16000" y="6224885"/>
            <a:ext cx="105568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4"/>
              </a:rPr>
              <a:t>https://judge.softuni.bg/Contests/Practice/Index/175#5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9710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Rectangle Position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531812" y="1151121"/>
            <a:ext cx="11125200" cy="531605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800" dirty="0"/>
              <a:t>public class Rectangle</a:t>
            </a:r>
          </a:p>
          <a:p>
            <a:r>
              <a:rPr lang="en-US" sz="2800" dirty="0"/>
              <a:t>{</a:t>
            </a:r>
          </a:p>
          <a:p>
            <a:r>
              <a:rPr lang="en-US" sz="2800" dirty="0"/>
              <a:t>  public int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Top</a:t>
            </a:r>
            <a:r>
              <a:rPr lang="en-US" sz="2800" dirty="0"/>
              <a:t> { get; set; }</a:t>
            </a:r>
          </a:p>
          <a:p>
            <a:r>
              <a:rPr lang="en-US" sz="2800" dirty="0"/>
              <a:t>  public int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Left</a:t>
            </a:r>
            <a:r>
              <a:rPr lang="en-US" sz="2800" dirty="0"/>
              <a:t> { get; set; }</a:t>
            </a:r>
          </a:p>
          <a:p>
            <a:r>
              <a:rPr lang="en-US" sz="2800" dirty="0"/>
              <a:t>  public int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Width</a:t>
            </a:r>
            <a:r>
              <a:rPr lang="en-US" sz="2800" dirty="0"/>
              <a:t> { get; set; }</a:t>
            </a:r>
          </a:p>
          <a:p>
            <a:r>
              <a:rPr lang="en-US" sz="2800" dirty="0"/>
              <a:t>  public int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Height</a:t>
            </a:r>
            <a:r>
              <a:rPr lang="en-US" sz="2800" dirty="0"/>
              <a:t> { get; set; }</a:t>
            </a:r>
          </a:p>
          <a:p>
            <a:endParaRPr lang="en-US" sz="2800" dirty="0"/>
          </a:p>
          <a:p>
            <a:r>
              <a:rPr lang="en-US" sz="2800" dirty="0"/>
              <a:t>  public int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Right</a:t>
            </a:r>
            <a:r>
              <a:rPr lang="en-US" sz="2800" dirty="0"/>
              <a:t>  { get { return Left + Width; } }</a:t>
            </a:r>
          </a:p>
          <a:p>
            <a:r>
              <a:rPr lang="en-US" sz="2800" dirty="0"/>
              <a:t>  public int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Bottom</a:t>
            </a:r>
            <a:r>
              <a:rPr lang="en-US" sz="2800" dirty="0"/>
              <a:t> { get { return Top + Height; } }</a:t>
            </a:r>
          </a:p>
          <a:p>
            <a:endParaRPr lang="en-US" sz="2800" dirty="0"/>
          </a:p>
          <a:p>
            <a:r>
              <a:rPr lang="en-US" sz="2800" i="1" dirty="0">
                <a:solidFill>
                  <a:schemeClr val="tx2">
                    <a:lumMod val="75000"/>
                  </a:schemeClr>
                </a:solidFill>
              </a:rPr>
              <a:t>  // continued on next slide...</a:t>
            </a:r>
          </a:p>
          <a:p>
            <a:endParaRPr lang="en-US" sz="2800" dirty="0"/>
          </a:p>
        </p:txBody>
      </p:sp>
      <p:sp>
        <p:nvSpPr>
          <p:cNvPr id="6" name="AutoShape 6"/>
          <p:cNvSpPr>
            <a:spLocks noChangeArrowheads="1"/>
          </p:cNvSpPr>
          <p:nvPr/>
        </p:nvSpPr>
        <p:spPr bwMode="auto">
          <a:xfrm>
            <a:off x="7770812" y="2009386"/>
            <a:ext cx="2095500" cy="703235"/>
          </a:xfrm>
          <a:prstGeom prst="wedgeRoundRectCallout">
            <a:avLst>
              <a:gd name="adj1" fmla="val -75508"/>
              <a:gd name="adj2" fmla="val 6162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Class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fields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7" name="AutoShape 6"/>
          <p:cNvSpPr>
            <a:spLocks noChangeArrowheads="1"/>
          </p:cNvSpPr>
          <p:nvPr/>
        </p:nvSpPr>
        <p:spPr bwMode="auto">
          <a:xfrm>
            <a:off x="7694612" y="3352800"/>
            <a:ext cx="2819400" cy="694608"/>
          </a:xfrm>
          <a:prstGeom prst="wedgeRoundRectCallout">
            <a:avLst>
              <a:gd name="adj1" fmla="val -67715"/>
              <a:gd name="adj2" fmla="val 6560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Class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properties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2135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Rectangle Position (2)</a:t>
            </a: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531812" y="1151121"/>
            <a:ext cx="11125200" cy="531605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800" dirty="0"/>
              <a:t> public bool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IsInside</a:t>
            </a:r>
            <a:r>
              <a:rPr lang="en-US" sz="2800" dirty="0"/>
              <a:t>(Rectangle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other</a:t>
            </a:r>
            <a:r>
              <a:rPr lang="en-US" sz="2800" dirty="0"/>
              <a:t>)</a:t>
            </a:r>
          </a:p>
          <a:p>
            <a:r>
              <a:rPr lang="en-US" sz="2800" dirty="0"/>
              <a:t>  {</a:t>
            </a:r>
          </a:p>
          <a:p>
            <a:r>
              <a:rPr lang="en-US" sz="2800" dirty="0"/>
              <a:t>    var isInLeft = Left &gt;=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other</a:t>
            </a:r>
            <a:r>
              <a:rPr lang="en-US" sz="2800" dirty="0"/>
              <a:t>.Left;</a:t>
            </a:r>
          </a:p>
          <a:p>
            <a:r>
              <a:rPr lang="en-US" sz="2800" dirty="0"/>
              <a:t>    var isInRight = Right &lt;=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other</a:t>
            </a:r>
            <a:r>
              <a:rPr lang="en-US" sz="2800" dirty="0"/>
              <a:t>.Right;</a:t>
            </a:r>
          </a:p>
          <a:p>
            <a:pPr>
              <a:spcAft>
                <a:spcPts val="1200"/>
              </a:spcAft>
            </a:pPr>
            <a:r>
              <a:rPr lang="en-US" sz="2800" dirty="0"/>
              <a:t>    var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isInsideHorizontal</a:t>
            </a:r>
            <a:r>
              <a:rPr lang="en-US" sz="2800" dirty="0"/>
              <a:t> =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isInLeft</a:t>
            </a:r>
            <a:r>
              <a:rPr lang="en-US" sz="2800" dirty="0"/>
              <a:t> &amp;&amp;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isInRight</a:t>
            </a:r>
            <a:r>
              <a:rPr lang="en-US" sz="2800" dirty="0"/>
              <a:t>;</a:t>
            </a:r>
          </a:p>
          <a:p>
            <a:r>
              <a:rPr lang="en-US" sz="2800" dirty="0"/>
              <a:t>    var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isInTop</a:t>
            </a:r>
            <a:r>
              <a:rPr lang="en-US" sz="2800" dirty="0"/>
              <a:t> = Top &gt;=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other</a:t>
            </a:r>
            <a:r>
              <a:rPr lang="en-US" sz="2800" dirty="0"/>
              <a:t>.Top;</a:t>
            </a:r>
          </a:p>
          <a:p>
            <a:r>
              <a:rPr lang="en-US" sz="2800" dirty="0"/>
              <a:t>    var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isInBottom</a:t>
            </a:r>
            <a:r>
              <a:rPr lang="en-US" sz="2800" dirty="0"/>
              <a:t> = Bottom &lt;=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other</a:t>
            </a:r>
            <a:r>
              <a:rPr lang="en-US" sz="2800" dirty="0"/>
              <a:t>.Bottom;</a:t>
            </a:r>
          </a:p>
          <a:p>
            <a:pPr>
              <a:spcAft>
                <a:spcPts val="1200"/>
              </a:spcAft>
            </a:pPr>
            <a:r>
              <a:rPr lang="en-US" sz="2800" dirty="0"/>
              <a:t>    var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isInsideVertical</a:t>
            </a:r>
            <a:r>
              <a:rPr lang="en-US" sz="2800" dirty="0"/>
              <a:t> =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isInTop</a:t>
            </a:r>
            <a:r>
              <a:rPr lang="en-US" sz="2800" dirty="0"/>
              <a:t> &amp;&amp;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isInBottom</a:t>
            </a:r>
            <a:r>
              <a:rPr lang="en-US" sz="2800" dirty="0"/>
              <a:t>;</a:t>
            </a:r>
          </a:p>
          <a:p>
            <a:r>
              <a:rPr lang="en-US" sz="2800" dirty="0"/>
              <a:t>    return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isInsideHorizontal</a:t>
            </a:r>
            <a:r>
              <a:rPr lang="en-US" sz="2800" dirty="0"/>
              <a:t> &amp;&amp;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isInsideVertical</a:t>
            </a:r>
            <a:r>
              <a:rPr lang="en-US" sz="2800" dirty="0"/>
              <a:t>;</a:t>
            </a:r>
          </a:p>
          <a:p>
            <a:r>
              <a:rPr lang="en-US" sz="2800" dirty="0"/>
              <a:t>  }</a:t>
            </a:r>
          </a:p>
          <a:p>
            <a:r>
              <a:rPr lang="en-US" sz="2800" dirty="0"/>
              <a:t>}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7212" y="1020621"/>
            <a:ext cx="2323749" cy="1828799"/>
          </a:xfrm>
          <a:prstGeom prst="roundRect">
            <a:avLst>
              <a:gd name="adj" fmla="val 1684"/>
            </a:avLst>
          </a:prstGeom>
        </p:spPr>
      </p:pic>
    </p:spTree>
    <p:extLst>
      <p:ext uri="{BB962C8B-B14F-4D97-AF65-F5344CB8AC3E}">
        <p14:creationId xmlns:p14="http://schemas.microsoft.com/office/powerpoint/2010/main" val="2632149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Rectangle Position (3)</a:t>
            </a: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531812" y="1140688"/>
            <a:ext cx="11125200" cy="525449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600" dirty="0"/>
              <a:t>public static Rectangle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ReadRectangle</a:t>
            </a:r>
            <a:r>
              <a:rPr lang="en-US" sz="2600" dirty="0"/>
              <a:t>()</a:t>
            </a:r>
          </a:p>
          <a:p>
            <a:r>
              <a:rPr lang="en-US" sz="2600" dirty="0"/>
              <a:t>{</a:t>
            </a:r>
          </a:p>
          <a:p>
            <a:r>
              <a:rPr lang="en-US" sz="2600" dirty="0"/>
              <a:t>  var size = Console.ReadLine().Split().Select(int.Parse);</a:t>
            </a:r>
          </a:p>
          <a:p>
            <a:pPr>
              <a:spcBef>
                <a:spcPts val="1200"/>
              </a:spcBef>
            </a:pPr>
            <a:r>
              <a:rPr lang="en-US" sz="2600" dirty="0"/>
              <a:t>  Rectangle rectangle =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new Rectangle()</a:t>
            </a:r>
          </a:p>
          <a:p>
            <a:r>
              <a:rPr lang="en-US" sz="2600" dirty="0"/>
              <a:t>  {</a:t>
            </a:r>
          </a:p>
          <a:p>
            <a:r>
              <a:rPr lang="en-US" sz="2600" dirty="0"/>
              <a:t>   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Left</a:t>
            </a:r>
            <a:r>
              <a:rPr lang="en-US" sz="2600" dirty="0"/>
              <a:t> = sizes.First(),</a:t>
            </a:r>
          </a:p>
          <a:p>
            <a:r>
              <a:rPr lang="en-US" sz="2600" dirty="0"/>
              <a:t>   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Top</a:t>
            </a:r>
            <a:r>
              <a:rPr lang="en-US" sz="2600" dirty="0"/>
              <a:t> = sizes.Skip(1).First(),</a:t>
            </a:r>
          </a:p>
          <a:p>
            <a:r>
              <a:rPr lang="en-US" sz="2600" dirty="0"/>
              <a:t>   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Width</a:t>
            </a:r>
            <a:r>
              <a:rPr lang="en-US" sz="2600" dirty="0"/>
              <a:t> = sizes.Skip(2).First(),</a:t>
            </a:r>
          </a:p>
          <a:p>
            <a:r>
              <a:rPr lang="en-US" sz="2600" dirty="0"/>
              <a:t>   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Height</a:t>
            </a:r>
            <a:r>
              <a:rPr lang="en-US" sz="2600" dirty="0"/>
              <a:t> = sizes.Skip(3).First()</a:t>
            </a:r>
          </a:p>
          <a:p>
            <a:r>
              <a:rPr lang="en-US" sz="2600" dirty="0"/>
              <a:t>  };</a:t>
            </a:r>
          </a:p>
          <a:p>
            <a:pPr>
              <a:spcBef>
                <a:spcPts val="1200"/>
              </a:spcBef>
            </a:pPr>
            <a:r>
              <a:rPr lang="en-US" sz="2600" dirty="0"/>
              <a:t>  return rectangle;</a:t>
            </a:r>
          </a:p>
          <a:p>
            <a:r>
              <a:rPr lang="en-US" sz="26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016176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674812" y="4849906"/>
            <a:ext cx="8938472" cy="820600"/>
          </a:xfrm>
        </p:spPr>
        <p:txBody>
          <a:bodyPr/>
          <a:lstStyle/>
          <a:p>
            <a:r>
              <a:rPr lang="en-US" dirty="0"/>
              <a:t>Objects and Classes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73884" y="5782264"/>
            <a:ext cx="11940328" cy="630869"/>
          </a:xfrm>
        </p:spPr>
        <p:txBody>
          <a:bodyPr/>
          <a:lstStyle/>
          <a:p>
            <a:r>
              <a:rPr lang="en-US" sz="3600" dirty="0"/>
              <a:t>What is an Object? What is a Class? How to Use Them?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2212" y="1557415"/>
            <a:ext cx="3710728" cy="287694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412" y="783078"/>
            <a:ext cx="1984674" cy="3788922"/>
          </a:xfrm>
          <a:prstGeom prst="roundRect">
            <a:avLst>
              <a:gd name="adj" fmla="val 3116"/>
            </a:avLst>
          </a:prstGeom>
          <a:effectLst>
            <a:softEdge rad="31750"/>
          </a:effec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0812" y="1143000"/>
            <a:ext cx="2089682" cy="2538704"/>
          </a:xfrm>
          <a:prstGeom prst="roundRect">
            <a:avLst>
              <a:gd name="adj" fmla="val 5851"/>
            </a:avLst>
          </a:prstGeom>
          <a:effectLst>
            <a:softEdge rad="31750"/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5"/>
          <a:srcRect l="21271" t="4971" r="62129"/>
          <a:stretch/>
        </p:blipFill>
        <p:spPr>
          <a:xfrm>
            <a:off x="9595783" y="1522225"/>
            <a:ext cx="1752600" cy="3964175"/>
          </a:xfrm>
          <a:prstGeom prst="roundRect">
            <a:avLst>
              <a:gd name="adj" fmla="val 9582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  <a:softEdge rad="12700"/>
          </a:effectLst>
        </p:spPr>
      </p:pic>
    </p:spTree>
    <p:extLst>
      <p:ext uri="{BB962C8B-B14F-4D97-AF65-F5344CB8AC3E}">
        <p14:creationId xmlns:p14="http://schemas.microsoft.com/office/powerpoint/2010/main" val="104602884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74921"/>
            <a:ext cx="11804822" cy="557035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Write a class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Sale</a:t>
            </a:r>
            <a:r>
              <a:rPr lang="en-US" dirty="0"/>
              <a:t> holding the following data: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Town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product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price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quantity</a:t>
            </a:r>
          </a:p>
          <a:p>
            <a:pPr>
              <a:lnSpc>
                <a:spcPct val="100000"/>
              </a:lnSpc>
            </a:pPr>
            <a:r>
              <a:rPr lang="en-US" dirty="0"/>
              <a:t>Read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list of sales </a:t>
            </a:r>
            <a:r>
              <a:rPr lang="en-US" dirty="0"/>
              <a:t>and print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total sales by town</a:t>
            </a:r>
            <a:r>
              <a:rPr lang="en-US" dirty="0"/>
              <a:t>:</a:t>
            </a:r>
          </a:p>
          <a:p>
            <a:pPr lvl="1">
              <a:lnSpc>
                <a:spcPct val="100000"/>
              </a:lnSpc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Sales Report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16000" y="3124200"/>
            <a:ext cx="4821212" cy="286611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 anchor="ctr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5</a:t>
            </a:r>
          </a:p>
          <a:p>
            <a:pPr>
              <a:lnSpc>
                <a:spcPct val="11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Sofia beer 1.20 160</a:t>
            </a:r>
          </a:p>
          <a:p>
            <a:pPr>
              <a:lnSpc>
                <a:spcPct val="11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Varna chocolate 2.35 86</a:t>
            </a:r>
          </a:p>
          <a:p>
            <a:pPr>
              <a:lnSpc>
                <a:spcPct val="11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Sofia coffee 0.40 853</a:t>
            </a:r>
          </a:p>
          <a:p>
            <a:pPr>
              <a:lnSpc>
                <a:spcPct val="11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Varna apple 0.86 75.44</a:t>
            </a:r>
          </a:p>
          <a:p>
            <a:pPr>
              <a:lnSpc>
                <a:spcPct val="11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Plovdiv beer 1.10 88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16000" y="6224885"/>
            <a:ext cx="105568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https://judge.softuni.bg/Contests/Practice/Index/175#6</a:t>
            </a:r>
            <a:endParaRPr lang="en-US" dirty="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405616" y="4495800"/>
            <a:ext cx="3651196" cy="149451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 anchor="ctr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sv-SE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Plovdiv -&gt; 96.80</a:t>
            </a:r>
          </a:p>
          <a:p>
            <a:pPr>
              <a:lnSpc>
                <a:spcPct val="110000"/>
              </a:lnSpc>
            </a:pPr>
            <a:r>
              <a:rPr lang="sv-SE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Sofia -&gt; 533.20</a:t>
            </a:r>
          </a:p>
          <a:p>
            <a:pPr>
              <a:lnSpc>
                <a:spcPct val="110000"/>
              </a:lnSpc>
            </a:pPr>
            <a:r>
              <a:rPr lang="sv-SE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Varna -&gt; 266.98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8" name="Right Arrow 7"/>
          <p:cNvSpPr/>
          <p:nvPr/>
        </p:nvSpPr>
        <p:spPr>
          <a:xfrm>
            <a:off x="5805599" y="5052555"/>
            <a:ext cx="4572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9" name="AutoShape 6"/>
          <p:cNvSpPr>
            <a:spLocks noChangeArrowheads="1"/>
          </p:cNvSpPr>
          <p:nvPr/>
        </p:nvSpPr>
        <p:spPr bwMode="auto">
          <a:xfrm>
            <a:off x="8151812" y="3124200"/>
            <a:ext cx="2816198" cy="1065862"/>
          </a:xfrm>
          <a:prstGeom prst="wedgeRoundRectCallout">
            <a:avLst>
              <a:gd name="adj1" fmla="val -66816"/>
              <a:gd name="adj2" fmla="val 6493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Order the results by town name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32693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Sales Report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655834" y="1044720"/>
            <a:ext cx="10877156" cy="550071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600" dirty="0"/>
              <a:t>class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Sale</a:t>
            </a:r>
          </a:p>
          <a:p>
            <a:r>
              <a:rPr lang="en-US" sz="2600" dirty="0"/>
              <a:t>{</a:t>
            </a:r>
          </a:p>
          <a:p>
            <a:r>
              <a:rPr lang="en-US" sz="2600" dirty="0"/>
              <a:t>  public string Town { get; set; }</a:t>
            </a:r>
          </a:p>
          <a:p>
            <a:r>
              <a:rPr lang="en-US" sz="2600" dirty="0"/>
              <a:t> 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// TODO: add the other fields …</a:t>
            </a:r>
          </a:p>
          <a:p>
            <a:r>
              <a:rPr lang="en-US" sz="2600" dirty="0"/>
              <a:t>  public decimal Quantity { get; set; }</a:t>
            </a:r>
          </a:p>
          <a:p>
            <a:r>
              <a:rPr lang="en-US" sz="2600" dirty="0"/>
              <a:t>}</a:t>
            </a:r>
          </a:p>
          <a:p>
            <a:pPr>
              <a:spcBef>
                <a:spcPts val="1200"/>
              </a:spcBef>
            </a:pPr>
            <a:r>
              <a:rPr lang="en-US" sz="2600" dirty="0"/>
              <a:t>static Sale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ReadSale</a:t>
            </a:r>
            <a:r>
              <a:rPr lang="en-US" sz="2600" dirty="0"/>
              <a:t>()</a:t>
            </a:r>
          </a:p>
          <a:p>
            <a:r>
              <a:rPr lang="en-US" sz="2600" dirty="0"/>
              <a:t>{</a:t>
            </a:r>
          </a:p>
          <a:p>
            <a:r>
              <a:rPr lang="en-US" sz="2600" dirty="0"/>
              <a:t>  string[] items = Console.ReadLine().Split();</a:t>
            </a:r>
          </a:p>
          <a:p>
            <a:r>
              <a:rPr lang="en-US" sz="2600" dirty="0"/>
              <a:t>  return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new Sale</a:t>
            </a:r>
            <a:r>
              <a:rPr lang="en-US" sz="2600" dirty="0"/>
              <a:t>() {</a:t>
            </a:r>
          </a:p>
          <a:p>
            <a:r>
              <a:rPr lang="en-US" sz="2600" dirty="0"/>
              <a:t>    Town = items[0],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…</a:t>
            </a:r>
            <a:r>
              <a:rPr lang="en-US" sz="2600" dirty="0"/>
              <a:t>, Quantity = decimal.Parse(items[3])</a:t>
            </a:r>
          </a:p>
          <a:p>
            <a:r>
              <a:rPr lang="en-US" sz="2600" dirty="0"/>
              <a:t>  };</a:t>
            </a:r>
          </a:p>
          <a:p>
            <a:r>
              <a:rPr lang="en-US" sz="26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322795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Sales Report (2)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622412" y="1100136"/>
            <a:ext cx="10944000" cy="54083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>
              <a:lnSpc>
                <a:spcPct val="95000"/>
              </a:lnSpc>
            </a:pPr>
            <a:r>
              <a:rPr lang="en-US" dirty="0"/>
              <a:t>static Sale[]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ReadSales</a:t>
            </a:r>
            <a:r>
              <a:rPr lang="en-US" dirty="0"/>
              <a:t>()</a:t>
            </a:r>
          </a:p>
          <a:p>
            <a:pPr>
              <a:lnSpc>
                <a:spcPct val="95000"/>
              </a:lnSpc>
            </a:pPr>
            <a:r>
              <a:rPr lang="en-US" dirty="0"/>
              <a:t>{</a:t>
            </a:r>
          </a:p>
          <a:p>
            <a:pPr>
              <a:lnSpc>
                <a:spcPct val="95000"/>
              </a:lnSpc>
            </a:pPr>
            <a:r>
              <a:rPr lang="en-US" dirty="0"/>
              <a:t>  int n = int.Parse(Console.ReadLine());</a:t>
            </a:r>
          </a:p>
          <a:p>
            <a:pPr>
              <a:lnSpc>
                <a:spcPct val="95000"/>
              </a:lnSpc>
            </a:pPr>
            <a:r>
              <a:rPr lang="en-US" dirty="0"/>
              <a:t>  Sale[] sales = new Sale[n];</a:t>
            </a:r>
          </a:p>
          <a:p>
            <a:pPr>
              <a:lnSpc>
                <a:spcPct val="95000"/>
              </a:lnSpc>
            </a:pPr>
            <a:r>
              <a:rPr lang="en-US" dirty="0"/>
              <a:t> 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// TODO: read the sales …</a:t>
            </a:r>
          </a:p>
          <a:p>
            <a:pPr>
              <a:lnSpc>
                <a:spcPct val="95000"/>
              </a:lnSpc>
            </a:pPr>
            <a:r>
              <a:rPr lang="en-US" dirty="0"/>
              <a:t>}</a:t>
            </a:r>
          </a:p>
          <a:p>
            <a:pPr>
              <a:lnSpc>
                <a:spcPct val="95000"/>
              </a:lnSpc>
            </a:pPr>
            <a:r>
              <a:rPr lang="en-US" dirty="0"/>
              <a:t>…</a:t>
            </a:r>
          </a:p>
          <a:p>
            <a:pPr>
              <a:lnSpc>
                <a:spcPct val="95000"/>
              </a:lnSpc>
            </a:pPr>
            <a:r>
              <a:rPr lang="en-US" dirty="0"/>
              <a:t>Sale[] sales = ReadSales();</a:t>
            </a:r>
          </a:p>
          <a:p>
            <a:pPr>
              <a:lnSpc>
                <a:spcPct val="95000"/>
              </a:lnSpc>
            </a:pPr>
            <a:r>
              <a:rPr lang="en-US" dirty="0"/>
              <a:t>var towns = sales.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Select</a:t>
            </a:r>
            <a:r>
              <a:rPr lang="en-US" dirty="0"/>
              <a:t>(s</a:t>
            </a:r>
            <a:r>
              <a:rPr lang="en-US" dirty="0">
                <a:latin typeface="+mn-lt"/>
              </a:rPr>
              <a:t> </a:t>
            </a:r>
            <a:r>
              <a:rPr lang="en-US" dirty="0"/>
              <a:t>=&gt;</a:t>
            </a:r>
            <a:r>
              <a:rPr lang="en-US" dirty="0">
                <a:latin typeface="+mn-lt"/>
              </a:rPr>
              <a:t> </a:t>
            </a:r>
            <a:r>
              <a:rPr lang="en-US" dirty="0"/>
              <a:t>s.Town).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Distinct</a:t>
            </a:r>
            <a:r>
              <a:rPr lang="en-US" dirty="0"/>
              <a:t>().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OrderBy</a:t>
            </a:r>
            <a:r>
              <a:rPr lang="en-US" dirty="0"/>
              <a:t>(t</a:t>
            </a:r>
            <a:r>
              <a:rPr lang="en-US" dirty="0">
                <a:latin typeface="+mn-lt"/>
              </a:rPr>
              <a:t> </a:t>
            </a:r>
            <a:r>
              <a:rPr lang="en-US" dirty="0"/>
              <a:t>=&gt;</a:t>
            </a:r>
            <a:r>
              <a:rPr lang="en-US" dirty="0">
                <a:latin typeface="+mn-lt"/>
              </a:rPr>
              <a:t> </a:t>
            </a:r>
            <a:r>
              <a:rPr lang="en-US" dirty="0"/>
              <a:t>t);</a:t>
            </a:r>
          </a:p>
          <a:p>
            <a:pPr>
              <a:lnSpc>
                <a:spcPct val="95000"/>
              </a:lnSpc>
            </a:pPr>
            <a:r>
              <a:rPr lang="en-US" dirty="0"/>
              <a:t>foreach (string town in towns)</a:t>
            </a:r>
          </a:p>
          <a:p>
            <a:pPr>
              <a:lnSpc>
                <a:spcPct val="95000"/>
              </a:lnSpc>
            </a:pPr>
            <a:r>
              <a:rPr lang="en-US" dirty="0"/>
              <a:t>{</a:t>
            </a:r>
          </a:p>
          <a:p>
            <a:pPr>
              <a:lnSpc>
                <a:spcPct val="95000"/>
              </a:lnSpc>
            </a:pPr>
            <a:r>
              <a:rPr lang="en-US" dirty="0"/>
              <a:t>  var salesByTown = sales.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Where</a:t>
            </a:r>
            <a:r>
              <a:rPr lang="en-US" dirty="0"/>
              <a:t>(s =&gt; s.Town == town)</a:t>
            </a:r>
          </a:p>
          <a:p>
            <a:pPr>
              <a:lnSpc>
                <a:spcPct val="95000"/>
              </a:lnSpc>
            </a:pPr>
            <a:r>
              <a:rPr lang="en-US" dirty="0"/>
              <a:t>    .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Select</a:t>
            </a:r>
            <a:r>
              <a:rPr lang="en-US" dirty="0"/>
              <a:t>(s =&gt; s.Price * s.Quantity);</a:t>
            </a:r>
          </a:p>
          <a:p>
            <a:pPr>
              <a:lnSpc>
                <a:spcPct val="95000"/>
              </a:lnSpc>
            </a:pPr>
            <a:r>
              <a:rPr lang="en-US" dirty="0"/>
              <a:t>  Console.WriteLine("{0} -&gt; {1:f2}", town, salesByTown.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Sum</a:t>
            </a:r>
            <a:r>
              <a:rPr lang="en-US" dirty="0"/>
              <a:t>());</a:t>
            </a:r>
          </a:p>
          <a:p>
            <a:pPr>
              <a:lnSpc>
                <a:spcPct val="95000"/>
              </a:lnSpc>
            </a:pPr>
            <a:r>
              <a:rPr lang="en-US" dirty="0"/>
              <a:t>}</a:t>
            </a:r>
            <a:endParaRPr lang="en-US" sz="2500" dirty="0"/>
          </a:p>
        </p:txBody>
      </p:sp>
      <p:sp>
        <p:nvSpPr>
          <p:cNvPr id="6" name="AutoShape 6"/>
          <p:cNvSpPr>
            <a:spLocks noChangeArrowheads="1"/>
          </p:cNvSpPr>
          <p:nvPr/>
        </p:nvSpPr>
        <p:spPr bwMode="auto">
          <a:xfrm>
            <a:off x="6199187" y="2362200"/>
            <a:ext cx="4953000" cy="1447800"/>
          </a:xfrm>
          <a:prstGeom prst="wedgeRoundRectCallout">
            <a:avLst>
              <a:gd name="adj1" fmla="val -62806"/>
              <a:gd name="adj2" fmla="val 5824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Can you make this faster using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SortedDictionary</a:t>
            </a:r>
          </a:p>
          <a:p>
            <a:pPr algn="ctr"/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&lt;string,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decimal&gt;</a:t>
            </a:r>
            <a:r>
              <a:rPr lang="en-US" sz="2800" noProof="1">
                <a:solidFill>
                  <a:srgbClr val="FFFFFF"/>
                </a:solidFill>
              </a:rPr>
              <a:t>?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2237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2084" y="5011645"/>
            <a:ext cx="9806728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/>
              <a:t>Defining Simple Classes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012084" y="5831062"/>
            <a:ext cx="9806728" cy="719034"/>
          </a:xfrm>
        </p:spPr>
        <p:txBody>
          <a:bodyPr/>
          <a:lstStyle/>
          <a:p>
            <a:r>
              <a:rPr lang="en-US" dirty="0"/>
              <a:t>Live Exercises in Class (Lab)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8186" y="941696"/>
            <a:ext cx="3524026" cy="363756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2212" y="1426489"/>
            <a:ext cx="3352800" cy="3143250"/>
          </a:xfrm>
          <a:prstGeom prst="rect">
            <a:avLst/>
          </a:prstGeom>
          <a:scene3d>
            <a:camera prst="perspectiveHeroicExtremeLeftFacing"/>
            <a:lightRig rig="threePt" dir="t"/>
          </a:scene3d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9012" y="712046"/>
            <a:ext cx="2667000" cy="4096867"/>
          </a:xfrm>
          <a:prstGeom prst="rect">
            <a:avLst/>
          </a:prstGeom>
          <a:scene3d>
            <a:camera prst="perspectiveHeroicExtremeRightFacing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107435165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95000"/>
              </a:lnSpc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Objects</a:t>
            </a:r>
            <a:r>
              <a:rPr lang="en-US" sz="3200" dirty="0"/>
              <a:t> holds a set of named values</a:t>
            </a:r>
          </a:p>
          <a:p>
            <a:pPr>
              <a:lnSpc>
                <a:spcPct val="95000"/>
              </a:lnSpc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Classes </a:t>
            </a:r>
            <a:r>
              <a:rPr lang="en-US" sz="3200" dirty="0"/>
              <a:t>define templates for object (data + actions)</a:t>
            </a:r>
          </a:p>
          <a:p>
            <a:pPr>
              <a:lnSpc>
                <a:spcPct val="95000"/>
              </a:lnSpc>
            </a:pPr>
            <a:r>
              <a:rPr lang="en-US" sz="3200" dirty="0"/>
              <a:t>Creating and using objects:</a:t>
            </a:r>
            <a:endParaRPr lang="bg-BG" sz="3200" dirty="0"/>
          </a:p>
          <a:p>
            <a:pPr>
              <a:lnSpc>
                <a:spcPct val="95000"/>
              </a:lnSpc>
            </a:pPr>
            <a:endParaRPr lang="en-US" sz="3200" dirty="0"/>
          </a:p>
          <a:p>
            <a:pPr>
              <a:lnSpc>
                <a:spcPct val="95000"/>
              </a:lnSpc>
              <a:spcBef>
                <a:spcPts val="0"/>
              </a:spcBef>
            </a:pPr>
            <a:endParaRPr lang="en-US" sz="3200" dirty="0"/>
          </a:p>
          <a:p>
            <a:pPr>
              <a:lnSpc>
                <a:spcPct val="95000"/>
              </a:lnSpc>
              <a:spcBef>
                <a:spcPts val="0"/>
              </a:spcBef>
            </a:pPr>
            <a:r>
              <a:rPr lang="en-US" sz="3200" dirty="0"/>
              <a:t>Defining and using classes:</a:t>
            </a:r>
            <a:endParaRPr lang="bg-BG" sz="3200" dirty="0"/>
          </a:p>
          <a:p>
            <a:pPr>
              <a:lnSpc>
                <a:spcPct val="95000"/>
              </a:lnSpc>
            </a:pPr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</a:t>
            </a:r>
            <a:endParaRPr lang="en-US" dirty="0"/>
          </a:p>
        </p:txBody>
      </p:sp>
      <p:pic>
        <p:nvPicPr>
          <p:cNvPr id="7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9371" y="2517633"/>
            <a:ext cx="2687326" cy="1993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Placeholder 5"/>
          <p:cNvSpPr txBox="1">
            <a:spLocks/>
          </p:cNvSpPr>
          <p:nvPr/>
        </p:nvSpPr>
        <p:spPr>
          <a:xfrm>
            <a:off x="760412" y="3019425"/>
            <a:ext cx="7300082" cy="94562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72000" rIns="108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600" dirty="0"/>
              <a:t>DateTime d =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new</a:t>
            </a:r>
            <a:r>
              <a:rPr lang="en-US" sz="2600" dirty="0"/>
              <a:t> DateTime(1980, 6, 14);</a:t>
            </a:r>
          </a:p>
          <a:p>
            <a:r>
              <a:rPr lang="en-US" sz="2600" dirty="0"/>
              <a:t>Console.WriteLine(d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.</a:t>
            </a:r>
            <a:r>
              <a:rPr lang="en-US" sz="2600" dirty="0"/>
              <a:t>Year);</a:t>
            </a:r>
            <a:endParaRPr lang="en-US" sz="2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0" name="Text Placeholder 5"/>
          <p:cNvSpPr txBox="1">
            <a:spLocks/>
          </p:cNvSpPr>
          <p:nvPr/>
        </p:nvSpPr>
        <p:spPr>
          <a:xfrm>
            <a:off x="760412" y="4743450"/>
            <a:ext cx="5562600" cy="174584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72000" rIns="108000" bIns="72000" rtlCol="0">
            <a:sp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sz="2600"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class Point </a:t>
            </a:r>
            <a:r>
              <a:rPr lang="en-US" noProof="1"/>
              <a:t>{</a:t>
            </a:r>
          </a:p>
          <a:p>
            <a:r>
              <a:rPr lang="en-US" noProof="1"/>
              <a:t>  public int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X</a:t>
            </a:r>
            <a:r>
              <a:rPr lang="en-US" noProof="1"/>
              <a:t> { get; set; }</a:t>
            </a:r>
          </a:p>
          <a:p>
            <a:r>
              <a:rPr lang="en-US" noProof="1"/>
              <a:t>  public int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Y</a:t>
            </a:r>
            <a:r>
              <a:rPr lang="en-US" noProof="1"/>
              <a:t> { get; set; }</a:t>
            </a:r>
          </a:p>
          <a:p>
            <a:r>
              <a:rPr lang="en-US" noProof="1"/>
              <a:t>}</a:t>
            </a:r>
          </a:p>
        </p:txBody>
      </p:sp>
      <p:sp>
        <p:nvSpPr>
          <p:cNvPr id="9" name="Text Placeholder 5"/>
          <p:cNvSpPr txBox="1">
            <a:spLocks/>
          </p:cNvSpPr>
          <p:nvPr/>
        </p:nvSpPr>
        <p:spPr>
          <a:xfrm>
            <a:off x="6627811" y="4743450"/>
            <a:ext cx="4642783" cy="174584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72000" rIns="108000" bIns="72000" rtlCol="0">
            <a:sp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sz="2600"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Point </a:t>
            </a:r>
            <a:r>
              <a:rPr lang="en-US" noProof="1"/>
              <a:t>p1 =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new Point</a:t>
            </a:r>
            <a:r>
              <a:rPr lang="en-US" noProof="1"/>
              <a:t>()</a:t>
            </a:r>
            <a:br>
              <a:rPr lang="en-US" noProof="1"/>
            </a:br>
            <a:r>
              <a:rPr lang="en-US" noProof="1"/>
              <a:t>{ X = 5, Y = -2 };</a:t>
            </a:r>
          </a:p>
          <a:p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Point </a:t>
            </a:r>
            <a:r>
              <a:rPr lang="en-US" noProof="1"/>
              <a:t>p2 =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new Point</a:t>
            </a:r>
            <a:r>
              <a:rPr lang="en-US" noProof="1"/>
              <a:t>()</a:t>
            </a:r>
            <a:br>
              <a:rPr lang="en-US" noProof="1"/>
            </a:br>
            <a:r>
              <a:rPr lang="en-US" noProof="1"/>
              <a:t>{ X = -8, Y = 11 };</a:t>
            </a:r>
          </a:p>
        </p:txBody>
      </p:sp>
    </p:spTree>
    <p:extLst>
      <p:ext uri="{BB962C8B-B14F-4D97-AF65-F5344CB8AC3E}">
        <p14:creationId xmlns:p14="http://schemas.microsoft.com/office/powerpoint/2010/main" val="1671295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9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Objects and Classes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63552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https://softuni.bg/courses/programming-fundamentals</a:t>
            </a:r>
            <a:endParaRPr lang="en-US" dirty="0"/>
          </a:p>
        </p:txBody>
      </p:sp>
      <p:pic>
        <p:nvPicPr>
          <p:cNvPr id="13" name="Picture 12">
            <a:hlinkClick r:id="rId4"/>
          </p:cNvPr>
          <p:cNvPicPr>
            <a:picLocks noChangeAspect="1"/>
          </p:cNvPicPr>
          <p:nvPr/>
        </p:nvPicPr>
        <p:blipFill rotWithShape="1">
          <a:blip r:embed="rId5"/>
          <a:srcRect l="-16203" r="-16203"/>
          <a:stretch/>
        </p:blipFill>
        <p:spPr>
          <a:xfrm>
            <a:off x="303212" y="1246226"/>
            <a:ext cx="2763622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4" name="Picture 13">
            <a:hlinkClick r:id="rId6"/>
          </p:cNvPr>
          <p:cNvPicPr>
            <a:picLocks noChangeAspect="1"/>
          </p:cNvPicPr>
          <p:nvPr/>
        </p:nvPicPr>
        <p:blipFill rotWithShape="1">
          <a:blip r:embed="rId7"/>
          <a:srcRect l="-5908" r="-5908"/>
          <a:stretch/>
        </p:blipFill>
        <p:spPr>
          <a:xfrm>
            <a:off x="3787285" y="1254944"/>
            <a:ext cx="2763621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6" name="Picture 15">
            <a:hlinkClick r:id="rId8"/>
          </p:cNvPr>
          <p:cNvPicPr>
            <a:picLocks noChangeAspect="1"/>
          </p:cNvPicPr>
          <p:nvPr/>
        </p:nvPicPr>
        <p:blipFill rotWithShape="1">
          <a:blip r:embed="rId9"/>
          <a:srcRect l="-25003" r="-25003"/>
          <a:stretch/>
        </p:blipFill>
        <p:spPr>
          <a:xfrm>
            <a:off x="7271357" y="4002018"/>
            <a:ext cx="4614255" cy="949046"/>
          </a:xfrm>
          <a:prstGeom prst="roundRect">
            <a:avLst>
              <a:gd name="adj" fmla="val 2953"/>
            </a:avLst>
          </a:prstGeom>
          <a:solidFill>
            <a:schemeClr val="tx1"/>
          </a:solidFill>
        </p:spPr>
      </p:pic>
      <p:pic>
        <p:nvPicPr>
          <p:cNvPr id="17" name="Picture 16">
            <a:hlinkClick r:id="rId10"/>
          </p:cNvPr>
          <p:cNvPicPr>
            <a:picLocks noChangeAspect="1"/>
          </p:cNvPicPr>
          <p:nvPr/>
        </p:nvPicPr>
        <p:blipFill rotWithShape="1">
          <a:blip r:embed="rId11"/>
          <a:srcRect l="-705" r="-705"/>
          <a:stretch/>
        </p:blipFill>
        <p:spPr>
          <a:xfrm>
            <a:off x="7271357" y="5375554"/>
            <a:ext cx="4614255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8" name="Picture 17">
            <a:hlinkClick r:id="rId12"/>
          </p:cNvPr>
          <p:cNvPicPr>
            <a:picLocks noChangeAspect="1"/>
          </p:cNvPicPr>
          <p:nvPr/>
        </p:nvPicPr>
        <p:blipFill rotWithShape="1">
          <a:blip r:embed="rId13"/>
          <a:srcRect t="-66530" b="-59505"/>
          <a:stretch/>
        </p:blipFill>
        <p:spPr>
          <a:xfrm>
            <a:off x="7271357" y="2619763"/>
            <a:ext cx="4614255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0" name="Picture 19">
            <a:hlinkClick r:id="rId14"/>
          </p:cNvPr>
          <p:cNvPicPr>
            <a:picLocks noChangeAspect="1"/>
          </p:cNvPicPr>
          <p:nvPr/>
        </p:nvPicPr>
        <p:blipFill rotWithShape="1">
          <a:blip r:embed="rId15"/>
          <a:srcRect l="-14709" r="-14709"/>
          <a:stretch/>
        </p:blipFill>
        <p:spPr>
          <a:xfrm>
            <a:off x="303212" y="5375554"/>
            <a:ext cx="2763622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1" name="Picture 20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787284" y="5375554"/>
            <a:ext cx="2763622" cy="94904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 rotWithShape="1">
          <a:blip r:embed="rId19"/>
          <a:srcRect l="-9951" r="-9951"/>
          <a:stretch/>
        </p:blipFill>
        <p:spPr>
          <a:xfrm>
            <a:off x="7271357" y="1246226"/>
            <a:ext cx="4614254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294085026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bg-BG" dirty="0"/>
          </a:p>
          <a:p>
            <a:endParaRPr lang="bg-BG" sz="2400" dirty="0"/>
          </a:p>
          <a:p>
            <a:endParaRPr lang="bg-BG" sz="2400" dirty="0"/>
          </a:p>
          <a:p>
            <a:endParaRPr lang="bg-BG" sz="2400" dirty="0"/>
          </a:p>
          <a:p>
            <a:pPr>
              <a:spcBef>
                <a:spcPts val="2400"/>
              </a:spcBef>
            </a:pPr>
            <a:r>
              <a:rPr lang="en-US" sz="2400" dirty="0"/>
              <a:t>Attribution: this work may contain portions from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4"/>
              </a:rPr>
              <a:t>Fundamentals of Computer Programming with C#</a:t>
            </a:r>
            <a:r>
              <a:rPr lang="en-US" sz="2000" dirty="0"/>
              <a:t>" book by Svetlin Nakov &amp; Co. under </a:t>
            </a:r>
            <a:r>
              <a:rPr lang="en-US" sz="2000" dirty="0">
                <a:hlinkClick r:id="rId5"/>
              </a:rPr>
              <a:t>CC-BY-SA</a:t>
            </a:r>
            <a:r>
              <a:rPr lang="en-US" sz="2000" dirty="0"/>
              <a:t> license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46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07637" y="3309768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64741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3"/>
              </a:rPr>
              <a:t>softuni.bg</a:t>
            </a:r>
            <a:r>
              <a:rPr lang="en-US" sz="2900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Software University Foundation</a:t>
            </a:r>
            <a:endParaRPr lang="bg-BG" sz="3200" dirty="0"/>
          </a:p>
          <a:p>
            <a:pPr lvl="1">
              <a:lnSpc>
                <a:spcPct val="100000"/>
              </a:lnSpc>
            </a:pPr>
            <a:r>
              <a:rPr lang="en-US" sz="3000" noProof="1">
                <a:hlinkClick r:id="rId4"/>
              </a:rPr>
              <a:t>softuni.org</a:t>
            </a:r>
            <a:endParaRPr lang="en-US" sz="30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</a:t>
            </a:r>
            <a:endParaRPr lang="bg-BG" noProof="1"/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>
                <a:hlinkClick r:id="rId6"/>
              </a:rPr>
              <a:t>forum.softuni.bg</a:t>
            </a:r>
            <a:endParaRPr lang="en-US" noProof="1"/>
          </a:p>
        </p:txBody>
      </p:sp>
      <p:pic>
        <p:nvPicPr>
          <p:cNvPr id="9" name="Picture 8" descr="http://softuni.bg" title="Software University">
            <a:hlinkClick r:id="rId3" tooltip="Software University (SoftUni)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6400" y="914400"/>
            <a:ext cx="1701050" cy="1570200"/>
          </a:xfrm>
          <a:prstGeom prst="roundRect">
            <a:avLst>
              <a:gd name="adj" fmla="val 785"/>
            </a:avLst>
          </a:prstGeom>
          <a:ln w="12700">
            <a:solidFill>
              <a:srgbClr val="00B0F0">
                <a:alpha val="50196"/>
              </a:srgbClr>
            </a:solidFill>
          </a:ln>
        </p:spPr>
      </p:pic>
      <p:pic>
        <p:nvPicPr>
          <p:cNvPr id="10" name="Picture 9" descr="http://softuni.org" title="Software University Foundation">
            <a:hlinkClick r:id="rId4" tooltip="Software University Foundation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2865600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descr="http://www.facebook.com/SoftwareUniversity" title="Software University @ Facebook">
            <a:hlinkClick r:id="rId9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4064268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6" tooltip="Software University Discussion Forum"/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410200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3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80212" y="3145320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6108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An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object</a:t>
            </a:r>
            <a:r>
              <a:rPr lang="en-US" dirty="0"/>
              <a:t> holds a set of named values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E.g.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birthday </a:t>
            </a:r>
            <a:r>
              <a:rPr lang="en-US" dirty="0"/>
              <a:t>object holds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day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month</a:t>
            </a:r>
            <a:r>
              <a:rPr lang="en-US" dirty="0"/>
              <a:t>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year</a:t>
            </a:r>
          </a:p>
          <a:p>
            <a:pPr lvl="1"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/>
              <a:t>Creating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birthday </a:t>
            </a:r>
            <a:r>
              <a:rPr lang="en-US" dirty="0"/>
              <a:t>object: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Objects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954380" y="2757325"/>
            <a:ext cx="2514601" cy="1977952"/>
            <a:chOff x="9294811" y="2136848"/>
            <a:chExt cx="2133601" cy="1977952"/>
          </a:xfrm>
        </p:grpSpPr>
        <p:sp>
          <p:nvSpPr>
            <p:cNvPr id="5" name="Rectangle 3"/>
            <p:cNvSpPr>
              <a:spLocks noChangeArrowheads="1"/>
            </p:cNvSpPr>
            <p:nvPr/>
          </p:nvSpPr>
          <p:spPr bwMode="auto">
            <a:xfrm>
              <a:off x="9294812" y="2136848"/>
              <a:ext cx="2133600" cy="606349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lIns="108000" tIns="108000" rIns="108000" bIns="108000">
              <a:noAutofit/>
            </a:bodyPr>
            <a:lstStyle/>
            <a:p>
              <a:pPr algn="ctr" eaLnBrk="0" hangingPunct="0">
                <a:lnSpc>
                  <a:spcPts val="3000"/>
                </a:lnSpc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</a:rPr>
                <a:t>birthday</a:t>
              </a:r>
            </a:p>
          </p:txBody>
        </p:sp>
        <p:sp>
          <p:nvSpPr>
            <p:cNvPr id="6" name="Rectangle 4"/>
            <p:cNvSpPr>
              <a:spLocks noChangeArrowheads="1"/>
            </p:cNvSpPr>
            <p:nvPr/>
          </p:nvSpPr>
          <p:spPr bwMode="auto">
            <a:xfrm>
              <a:off x="9294811" y="2743200"/>
              <a:ext cx="2133600" cy="13716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lIns="108000" tIns="108000" rIns="108000" bIns="108000">
              <a:noAutofit/>
            </a:bodyPr>
            <a:lstStyle/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Day = </a:t>
              </a:r>
              <a:r>
                <a:rPr lang="en-US" sz="2800" b="1" noProof="1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</a:rPr>
                <a:t>27</a:t>
              </a:r>
            </a:p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Month = </a:t>
              </a:r>
              <a:r>
                <a:rPr lang="en-US" sz="2800" b="1" noProof="1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</a:rPr>
                <a:t>11</a:t>
              </a:r>
            </a:p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Year = </a:t>
              </a:r>
              <a:r>
                <a:rPr lang="en-US" sz="2800" b="1" noProof="1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</a:rPr>
                <a:t>1996</a:t>
              </a:r>
            </a:p>
          </p:txBody>
        </p:sp>
      </p:grpSp>
      <p:sp>
        <p:nvSpPr>
          <p:cNvPr id="9" name="AutoShape 6"/>
          <p:cNvSpPr>
            <a:spLocks noChangeArrowheads="1"/>
          </p:cNvSpPr>
          <p:nvPr/>
        </p:nvSpPr>
        <p:spPr bwMode="auto">
          <a:xfrm>
            <a:off x="3656012" y="2505364"/>
            <a:ext cx="2424752" cy="578882"/>
          </a:xfrm>
          <a:prstGeom prst="wedgeRoundRectCallout">
            <a:avLst>
              <a:gd name="adj1" fmla="val -70343"/>
              <a:gd name="adj2" fmla="val 4489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000" dirty="0">
                <a:solidFill>
                  <a:srgbClr val="FFFFFF"/>
                </a:solidFill>
              </a:rPr>
              <a:t>Object name</a:t>
            </a:r>
            <a:endParaRPr lang="bg-BG" sz="3000" dirty="0">
              <a:solidFill>
                <a:srgbClr val="FFFFFF"/>
              </a:solidFill>
            </a:endParaRPr>
          </a:p>
        </p:txBody>
      </p:sp>
      <p:sp>
        <p:nvSpPr>
          <p:cNvPr id="10" name="AutoShape 6"/>
          <p:cNvSpPr>
            <a:spLocks noChangeArrowheads="1"/>
          </p:cNvSpPr>
          <p:nvPr/>
        </p:nvSpPr>
        <p:spPr bwMode="auto">
          <a:xfrm>
            <a:off x="3849982" y="3429000"/>
            <a:ext cx="2119952" cy="1143000"/>
          </a:xfrm>
          <a:prstGeom prst="wedgeRoundRectCallout">
            <a:avLst>
              <a:gd name="adj1" fmla="val -87113"/>
              <a:gd name="adj2" fmla="val -2742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000" dirty="0">
                <a:solidFill>
                  <a:srgbClr val="FFFFFF"/>
                </a:solidFill>
              </a:rPr>
              <a:t>Object properties</a:t>
            </a:r>
            <a:endParaRPr lang="bg-BG" sz="3000" dirty="0">
              <a:solidFill>
                <a:srgbClr val="FFFFFF"/>
              </a:solidFill>
            </a:endParaRP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684214" y="5769592"/>
            <a:ext cx="10820398" cy="61938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var birthday = </a:t>
            </a:r>
            <a:r>
              <a:rPr lang="pt-BR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 Day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27, Month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11, Year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1996 };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</p:txBody>
      </p:sp>
      <p:sp>
        <p:nvSpPr>
          <p:cNvPr id="12" name="AutoShape 6"/>
          <p:cNvSpPr>
            <a:spLocks noChangeArrowheads="1"/>
          </p:cNvSpPr>
          <p:nvPr/>
        </p:nvSpPr>
        <p:spPr bwMode="auto">
          <a:xfrm>
            <a:off x="6601802" y="4434360"/>
            <a:ext cx="3627411" cy="1091871"/>
          </a:xfrm>
          <a:prstGeom prst="wedgeRoundRectCallout">
            <a:avLst>
              <a:gd name="adj1" fmla="val -76020"/>
              <a:gd name="adj2" fmla="val 7530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000" dirty="0">
                <a:solidFill>
                  <a:srgbClr val="FFFFFF"/>
                </a:solidFill>
              </a:rPr>
              <a:t>The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new</a:t>
            </a:r>
            <a:r>
              <a:rPr lang="en-US" sz="3000" dirty="0">
                <a:solidFill>
                  <a:srgbClr val="FFFFFF"/>
                </a:solidFill>
              </a:rPr>
              <a:t> operator creates a new object</a:t>
            </a:r>
            <a:endParaRPr lang="bg-BG" sz="3000" dirty="0">
              <a:solidFill>
                <a:srgbClr val="FFFFFF"/>
              </a:solidFill>
            </a:endParaRP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6653441" y="2623666"/>
            <a:ext cx="4885070" cy="156733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day = </a:t>
            </a:r>
            <a:r>
              <a:rPr lang="pt-BR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new DateTime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(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2017, 6, 19); 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Console.WriteLine(day);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4" name="AutoShape 6"/>
          <p:cNvSpPr>
            <a:spLocks noChangeArrowheads="1"/>
          </p:cNvSpPr>
          <p:nvPr/>
        </p:nvSpPr>
        <p:spPr bwMode="auto">
          <a:xfrm>
            <a:off x="8968061" y="815026"/>
            <a:ext cx="2603389" cy="1517357"/>
          </a:xfrm>
          <a:prstGeom prst="wedgeRoundRectCallout">
            <a:avLst>
              <a:gd name="adj1" fmla="val -44332"/>
              <a:gd name="adj2" fmla="val 7792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000" dirty="0">
                <a:solidFill>
                  <a:srgbClr val="FFFFFF"/>
                </a:solidFill>
              </a:rPr>
              <a:t>Create a new object of type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DateTime</a:t>
            </a:r>
          </a:p>
        </p:txBody>
      </p:sp>
    </p:spTree>
    <p:extLst>
      <p:ext uri="{BB962C8B-B14F-4D97-AF65-F5344CB8AC3E}">
        <p14:creationId xmlns:p14="http://schemas.microsoft.com/office/powerpoint/2010/main" val="3478104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 programming,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classes </a:t>
            </a:r>
            <a:r>
              <a:rPr lang="en-US" dirty="0"/>
              <a:t>provide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structure</a:t>
            </a:r>
            <a:r>
              <a:rPr lang="en-US" dirty="0"/>
              <a:t> for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objects</a:t>
            </a:r>
          </a:p>
          <a:p>
            <a:pPr lvl="1"/>
            <a:r>
              <a:rPr lang="en-US" dirty="0"/>
              <a:t>Act as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template</a:t>
            </a:r>
            <a:r>
              <a:rPr lang="bg-BG" dirty="0"/>
              <a:t> </a:t>
            </a:r>
            <a:r>
              <a:rPr lang="en-US" dirty="0"/>
              <a:t>for objects of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same type</a:t>
            </a:r>
          </a:p>
          <a:p>
            <a:r>
              <a:rPr lang="en-US" dirty="0"/>
              <a:t>Classes define: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Data</a:t>
            </a:r>
            <a:r>
              <a:rPr lang="en-US" dirty="0"/>
              <a:t> (properties, attributes), e.g.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Day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Month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Year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Actions</a:t>
            </a:r>
            <a:r>
              <a:rPr lang="en-US" dirty="0"/>
              <a:t> (behavior), e.g.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AddDays(count)</a:t>
            </a:r>
            <a:r>
              <a:rPr lang="en-US" dirty="0"/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Subtract(date)</a:t>
            </a:r>
            <a:endParaRPr lang="en-US" dirty="0"/>
          </a:p>
          <a:p>
            <a:r>
              <a:rPr lang="en-US" dirty="0"/>
              <a:t>One class may have many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instances</a:t>
            </a:r>
            <a:r>
              <a:rPr lang="en-US" dirty="0"/>
              <a:t> (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objects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Sample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class</a:t>
            </a:r>
            <a:r>
              <a:rPr lang="en-US" dirty="0"/>
              <a:t>: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DateTime</a:t>
            </a:r>
          </a:p>
          <a:p>
            <a:pPr lvl="1"/>
            <a:r>
              <a:rPr lang="en-US" dirty="0" err="1"/>
              <a:t>Smaple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objects</a:t>
            </a:r>
            <a:r>
              <a:rPr lang="en-US" dirty="0"/>
              <a:t>: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peterBirthday</a:t>
            </a:r>
            <a:r>
              <a:rPr lang="en-US" dirty="0"/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mariaBirthday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Classes</a:t>
            </a:r>
          </a:p>
        </p:txBody>
      </p:sp>
    </p:spTree>
    <p:extLst>
      <p:ext uri="{BB962C8B-B14F-4D97-AF65-F5344CB8AC3E}">
        <p14:creationId xmlns:p14="http://schemas.microsoft.com/office/powerpoint/2010/main" val="8178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Classes vs. Objects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6170612" y="838200"/>
            <a:ext cx="0" cy="5686802"/>
          </a:xfrm>
          <a:prstGeom prst="line">
            <a:avLst/>
          </a:prstGeom>
          <a:ln w="25400">
            <a:solidFill>
              <a:schemeClr val="tx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/>
          <p:cNvGrpSpPr/>
          <p:nvPr/>
        </p:nvGrpSpPr>
        <p:grpSpPr>
          <a:xfrm>
            <a:off x="6704012" y="1143000"/>
            <a:ext cx="2971800" cy="2373076"/>
            <a:chOff x="9294812" y="1741724"/>
            <a:chExt cx="2133600" cy="2373076"/>
          </a:xfrm>
        </p:grpSpPr>
        <p:sp>
          <p:nvSpPr>
            <p:cNvPr id="13" name="Rectangle 3"/>
            <p:cNvSpPr>
              <a:spLocks noChangeArrowheads="1"/>
            </p:cNvSpPr>
            <p:nvPr/>
          </p:nvSpPr>
          <p:spPr bwMode="auto">
            <a:xfrm>
              <a:off x="9294812" y="1741724"/>
              <a:ext cx="2133600" cy="1001474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lIns="108000" tIns="108000" rIns="108000" bIns="108000">
              <a:noAutofit/>
            </a:bodyPr>
            <a:lstStyle/>
            <a:p>
              <a:pPr algn="ctr" eaLnBrk="0" hangingPunct="0">
                <a:lnSpc>
                  <a:spcPts val="3000"/>
                </a:lnSpc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noProof="1">
                  <a:latin typeface="Consolas" panose="020B0609020204030204" pitchFamily="49" charset="0"/>
                </a:rPr>
                <a:t>object</a:t>
              </a:r>
              <a:br>
                <a:rPr lang="en-US" sz="2800" noProof="1">
                  <a:latin typeface="Consolas" panose="020B0609020204030204" pitchFamily="49" charset="0"/>
                </a:rPr>
              </a:br>
              <a:r>
                <a:rPr lang="en-US" sz="2800" b="1" noProof="1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</a:rPr>
                <a:t>peterBirthday</a:t>
              </a:r>
            </a:p>
          </p:txBody>
        </p:sp>
        <p:sp>
          <p:nvSpPr>
            <p:cNvPr id="14" name="Rectangle 4"/>
            <p:cNvSpPr>
              <a:spLocks noChangeArrowheads="1"/>
            </p:cNvSpPr>
            <p:nvPr/>
          </p:nvSpPr>
          <p:spPr bwMode="auto">
            <a:xfrm>
              <a:off x="9294812" y="2743200"/>
              <a:ext cx="2133600" cy="13716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lIns="108000" tIns="108000" rIns="108000" bIns="108000">
              <a:noAutofit/>
            </a:bodyPr>
            <a:lstStyle/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Day = </a:t>
              </a:r>
              <a:r>
                <a:rPr lang="en-US" sz="2800" b="1" noProof="1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</a:rPr>
                <a:t>27</a:t>
              </a:r>
            </a:p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Month = </a:t>
              </a:r>
              <a:r>
                <a:rPr lang="en-US" sz="2800" b="1" noProof="1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</a:rPr>
                <a:t>11</a:t>
              </a:r>
            </a:p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Year = </a:t>
              </a:r>
              <a:r>
                <a:rPr lang="en-US" sz="2800" b="1" noProof="1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</a:rPr>
                <a:t>1996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746764" y="2186546"/>
            <a:ext cx="2375848" cy="3256704"/>
            <a:chOff x="455612" y="2077297"/>
            <a:chExt cx="2375848" cy="3256704"/>
          </a:xfrm>
        </p:grpSpPr>
        <p:sp>
          <p:nvSpPr>
            <p:cNvPr id="6" name="Rectangle 3"/>
            <p:cNvSpPr>
              <a:spLocks noChangeArrowheads="1"/>
            </p:cNvSpPr>
            <p:nvPr/>
          </p:nvSpPr>
          <p:spPr bwMode="auto">
            <a:xfrm>
              <a:off x="455612" y="2077297"/>
              <a:ext cx="2375848" cy="1001474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lIns="108000" tIns="108000" rIns="108000" bIns="108000">
              <a:noAutofit/>
            </a:bodyPr>
            <a:lstStyle/>
            <a:p>
              <a:pPr algn="ctr" eaLnBrk="0" hangingPunct="0">
                <a:lnSpc>
                  <a:spcPts val="3000"/>
                </a:lnSpc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noProof="1">
                  <a:latin typeface="Consolas" panose="020B0609020204030204" pitchFamily="49" charset="0"/>
                </a:rPr>
                <a:t>class</a:t>
              </a:r>
              <a:r>
                <a:rPr lang="en-US" sz="2800" b="1" noProof="1">
                  <a:latin typeface="Consolas" panose="020B0609020204030204" pitchFamily="49" charset="0"/>
                </a:rPr>
                <a:t> </a:t>
              </a:r>
              <a:r>
                <a:rPr lang="en-US" sz="2800" b="1" noProof="1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</a:rPr>
                <a:t>DateTime</a:t>
              </a:r>
            </a:p>
          </p:txBody>
        </p:sp>
        <p:sp>
          <p:nvSpPr>
            <p:cNvPr id="7" name="Rectangle 4"/>
            <p:cNvSpPr>
              <a:spLocks noChangeArrowheads="1"/>
            </p:cNvSpPr>
            <p:nvPr/>
          </p:nvSpPr>
          <p:spPr bwMode="auto">
            <a:xfrm>
              <a:off x="455612" y="3078773"/>
              <a:ext cx="2375848" cy="1320355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lIns="108000" tIns="108000" rIns="108000" bIns="108000">
              <a:noAutofit/>
            </a:bodyPr>
            <a:lstStyle/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Day: int</a:t>
              </a:r>
            </a:p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Month: int</a:t>
              </a:r>
            </a:p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Year: int</a:t>
              </a:r>
            </a:p>
          </p:txBody>
        </p:sp>
        <p:sp>
          <p:nvSpPr>
            <p:cNvPr id="15" name="Rectangle 4"/>
            <p:cNvSpPr>
              <a:spLocks noChangeArrowheads="1"/>
            </p:cNvSpPr>
            <p:nvPr/>
          </p:nvSpPr>
          <p:spPr bwMode="auto">
            <a:xfrm>
              <a:off x="455612" y="4399129"/>
              <a:ext cx="2375848" cy="934872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lIns="108000" tIns="108000" rIns="108000" bIns="108000">
              <a:noAutofit/>
            </a:bodyPr>
            <a:lstStyle/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AddDays(…)</a:t>
              </a:r>
            </a:p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Subtract(…)</a:t>
              </a:r>
            </a:p>
          </p:txBody>
        </p:sp>
      </p:grpSp>
      <p:sp>
        <p:nvSpPr>
          <p:cNvPr id="16" name="AutoShape 6"/>
          <p:cNvSpPr>
            <a:spLocks noChangeArrowheads="1"/>
          </p:cNvSpPr>
          <p:nvPr/>
        </p:nvSpPr>
        <p:spPr bwMode="auto">
          <a:xfrm>
            <a:off x="3420353" y="4681249"/>
            <a:ext cx="2293059" cy="1033751"/>
          </a:xfrm>
          <a:prstGeom prst="wedgeRoundRectCallout">
            <a:avLst>
              <a:gd name="adj1" fmla="val -73111"/>
              <a:gd name="adj2" fmla="val -3628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000" dirty="0">
                <a:solidFill>
                  <a:srgbClr val="FFFFFF"/>
                </a:solidFill>
              </a:rPr>
              <a:t>Class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actions</a:t>
            </a:r>
            <a:r>
              <a:rPr lang="en-US" sz="3000" dirty="0">
                <a:solidFill>
                  <a:srgbClr val="FFFFFF"/>
                </a:solidFill>
              </a:rPr>
              <a:t> (methods)</a:t>
            </a:r>
            <a:endParaRPr lang="bg-BG" sz="3000" dirty="0">
              <a:solidFill>
                <a:srgbClr val="FFFFFF"/>
              </a:solidFill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6704012" y="3893024"/>
            <a:ext cx="2971800" cy="2373076"/>
            <a:chOff x="9294812" y="1741724"/>
            <a:chExt cx="2133600" cy="2373076"/>
          </a:xfrm>
        </p:grpSpPr>
        <p:sp>
          <p:nvSpPr>
            <p:cNvPr id="18" name="Rectangle 3"/>
            <p:cNvSpPr>
              <a:spLocks noChangeArrowheads="1"/>
            </p:cNvSpPr>
            <p:nvPr/>
          </p:nvSpPr>
          <p:spPr bwMode="auto">
            <a:xfrm>
              <a:off x="9294812" y="1741724"/>
              <a:ext cx="2133600" cy="1001474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lIns="108000" tIns="108000" rIns="108000" bIns="108000">
              <a:noAutofit/>
            </a:bodyPr>
            <a:lstStyle/>
            <a:p>
              <a:pPr algn="ctr" eaLnBrk="0" hangingPunct="0">
                <a:lnSpc>
                  <a:spcPts val="3000"/>
                </a:lnSpc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noProof="1">
                  <a:latin typeface="Consolas" panose="020B0609020204030204" pitchFamily="49" charset="0"/>
                </a:rPr>
                <a:t>object</a:t>
              </a:r>
              <a:br>
                <a:rPr lang="en-US" sz="2800" noProof="1">
                  <a:latin typeface="Consolas" panose="020B0609020204030204" pitchFamily="49" charset="0"/>
                </a:rPr>
              </a:br>
              <a:r>
                <a:rPr lang="en-US" sz="2800" b="1" noProof="1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</a:rPr>
                <a:t>mariaBirthday</a:t>
              </a:r>
            </a:p>
          </p:txBody>
        </p:sp>
        <p:sp>
          <p:nvSpPr>
            <p:cNvPr id="19" name="Rectangle 4"/>
            <p:cNvSpPr>
              <a:spLocks noChangeArrowheads="1"/>
            </p:cNvSpPr>
            <p:nvPr/>
          </p:nvSpPr>
          <p:spPr bwMode="auto">
            <a:xfrm>
              <a:off x="9294812" y="2743200"/>
              <a:ext cx="2133600" cy="13716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lIns="108000" tIns="108000" rIns="108000" bIns="108000">
              <a:noAutofit/>
            </a:bodyPr>
            <a:lstStyle/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Day = </a:t>
              </a:r>
              <a:r>
                <a:rPr lang="bg-BG" sz="2800" b="1" noProof="1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</a:rPr>
                <a:t>14</a:t>
              </a:r>
              <a:endPara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endParaRPr>
            </a:p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Month = </a:t>
              </a:r>
              <a:r>
                <a:rPr lang="bg-BG" sz="2800" b="1" noProof="1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</a:rPr>
                <a:t>6</a:t>
              </a:r>
              <a:endPara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endParaRPr>
            </a:p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Year = </a:t>
              </a:r>
              <a:r>
                <a:rPr lang="en-US" sz="2800" b="1" noProof="1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</a:rPr>
                <a:t>1995</a:t>
              </a:r>
            </a:p>
          </p:txBody>
        </p:sp>
      </p:grpSp>
      <p:sp>
        <p:nvSpPr>
          <p:cNvPr id="25" name="AutoShape 6"/>
          <p:cNvSpPr>
            <a:spLocks noChangeArrowheads="1"/>
          </p:cNvSpPr>
          <p:nvPr/>
        </p:nvSpPr>
        <p:spPr bwMode="auto">
          <a:xfrm>
            <a:off x="9980611" y="1205552"/>
            <a:ext cx="1524001" cy="995628"/>
          </a:xfrm>
          <a:prstGeom prst="wedgeRoundRectCallout">
            <a:avLst>
              <a:gd name="adj1" fmla="val -88540"/>
              <a:gd name="adj2" fmla="val -3051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000" dirty="0">
                <a:solidFill>
                  <a:srgbClr val="FFFFFF"/>
                </a:solidFill>
              </a:rPr>
              <a:t>Object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name</a:t>
            </a:r>
            <a:endParaRPr lang="bg-BG" sz="30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6" name="AutoShape 6"/>
          <p:cNvSpPr>
            <a:spLocks noChangeArrowheads="1"/>
          </p:cNvSpPr>
          <p:nvPr/>
        </p:nvSpPr>
        <p:spPr bwMode="auto">
          <a:xfrm>
            <a:off x="9980611" y="2424752"/>
            <a:ext cx="1524001" cy="995628"/>
          </a:xfrm>
          <a:prstGeom prst="wedgeRoundRectCallout">
            <a:avLst>
              <a:gd name="adj1" fmla="val -88540"/>
              <a:gd name="adj2" fmla="val -3051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000" dirty="0">
                <a:solidFill>
                  <a:srgbClr val="FFFFFF"/>
                </a:solidFill>
              </a:rPr>
              <a:t>Object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data</a:t>
            </a:r>
            <a:endParaRPr lang="bg-BG" sz="30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7" name="AutoShape 6"/>
          <p:cNvSpPr>
            <a:spLocks noChangeArrowheads="1"/>
          </p:cNvSpPr>
          <p:nvPr/>
        </p:nvSpPr>
        <p:spPr bwMode="auto">
          <a:xfrm>
            <a:off x="9980611" y="4017581"/>
            <a:ext cx="1524001" cy="995628"/>
          </a:xfrm>
          <a:prstGeom prst="wedgeRoundRectCallout">
            <a:avLst>
              <a:gd name="adj1" fmla="val -88540"/>
              <a:gd name="adj2" fmla="val -3051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000" dirty="0">
                <a:solidFill>
                  <a:srgbClr val="FFFFFF"/>
                </a:solidFill>
              </a:rPr>
              <a:t>Object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name</a:t>
            </a:r>
            <a:endParaRPr lang="bg-BG" sz="30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8" name="AutoShape 6"/>
          <p:cNvSpPr>
            <a:spLocks noChangeArrowheads="1"/>
          </p:cNvSpPr>
          <p:nvPr/>
        </p:nvSpPr>
        <p:spPr bwMode="auto">
          <a:xfrm>
            <a:off x="9980611" y="5236781"/>
            <a:ext cx="1524001" cy="995628"/>
          </a:xfrm>
          <a:prstGeom prst="wedgeRoundRectCallout">
            <a:avLst>
              <a:gd name="adj1" fmla="val -88540"/>
              <a:gd name="adj2" fmla="val -3051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000" dirty="0">
                <a:solidFill>
                  <a:srgbClr val="FFFFFF"/>
                </a:solidFill>
              </a:rPr>
              <a:t>Object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data</a:t>
            </a:r>
            <a:endParaRPr lang="bg-BG" sz="30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46764" y="1244025"/>
            <a:ext cx="23758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Classes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704012" y="303343"/>
            <a:ext cx="2971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Objects</a:t>
            </a:r>
          </a:p>
        </p:txBody>
      </p:sp>
      <p:sp>
        <p:nvSpPr>
          <p:cNvPr id="8" name="AutoShape 6"/>
          <p:cNvSpPr>
            <a:spLocks noChangeArrowheads="1"/>
          </p:cNvSpPr>
          <p:nvPr/>
        </p:nvSpPr>
        <p:spPr bwMode="auto">
          <a:xfrm>
            <a:off x="3420353" y="1938049"/>
            <a:ext cx="2293059" cy="578882"/>
          </a:xfrm>
          <a:prstGeom prst="wedgeRoundRectCallout">
            <a:avLst>
              <a:gd name="adj1" fmla="val -77957"/>
              <a:gd name="adj2" fmla="val 5584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000" dirty="0">
                <a:solidFill>
                  <a:srgbClr val="FFFFFF"/>
                </a:solidFill>
              </a:rPr>
              <a:t>Class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name</a:t>
            </a:r>
            <a:endParaRPr lang="bg-BG" sz="30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9" name="AutoShape 6"/>
          <p:cNvSpPr>
            <a:spLocks noChangeArrowheads="1"/>
          </p:cNvSpPr>
          <p:nvPr/>
        </p:nvSpPr>
        <p:spPr bwMode="auto">
          <a:xfrm>
            <a:off x="3420353" y="3081049"/>
            <a:ext cx="2293059" cy="1081048"/>
          </a:xfrm>
          <a:prstGeom prst="wedgeRoundRectCallout">
            <a:avLst>
              <a:gd name="adj1" fmla="val -79659"/>
              <a:gd name="adj2" fmla="val -1459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000" dirty="0">
                <a:solidFill>
                  <a:srgbClr val="FFFFFF"/>
                </a:solidFill>
              </a:rPr>
              <a:t>Class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data</a:t>
            </a:r>
            <a:r>
              <a:rPr lang="en-US" sz="3000" dirty="0">
                <a:solidFill>
                  <a:srgbClr val="FFFFFF"/>
                </a:solidFill>
              </a:rPr>
              <a:t> (properties)</a:t>
            </a:r>
            <a:endParaRPr lang="bg-BG" sz="3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937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5" grpId="0" animBg="1"/>
      <p:bldP spid="26" grpId="0" animBg="1"/>
      <p:bldP spid="27" grpId="0" animBg="1"/>
      <p:bldP spid="28" grpId="0" animBg="1"/>
      <p:bldP spid="8" grpId="0" animBg="1"/>
      <p:bldP spid="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Objects and Classes – Example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46012" y="1060125"/>
            <a:ext cx="10682400" cy="541761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DateTime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peterBirthday =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 DateTime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(1996, 11, 27);</a:t>
            </a:r>
          </a:p>
          <a:p>
            <a:pPr eaLnBrk="0" hangingPunct="0">
              <a:lnSpc>
                <a:spcPct val="105000"/>
              </a:lnSpc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DateTime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mariaBirthday =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 DateTime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(1995, 6, 14);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Console.WriteLine("Peter's birth date: {0:d-MMM-yyyy}",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peterBirthday);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27-Nov-1996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Console.WriteLine("Maria's birth date: {0:d-MMM-yyyy}",</a:t>
            </a:r>
          </a:p>
          <a:p>
            <a:pPr eaLnBrk="0" hangingPunct="0">
              <a:lnSpc>
                <a:spcPct val="105000"/>
              </a:lnSpc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mariaBirthday);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14-Jun-1995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mariaAfter18Months = mariaBirthday.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AddMonths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(18);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Console.WriteLine("Maria after 18 months: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{0:d-MMM-yyyy}",</a:t>
            </a:r>
          </a:p>
          <a:p>
            <a:pPr eaLnBrk="0" hangingPunct="0">
              <a:lnSpc>
                <a:spcPct val="105000"/>
              </a:lnSpc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mariaAfter18Months);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14-Dec-1996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TimeSpan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ageDiff = peterBirthday.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Subtract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(mariaBirthday);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Console.WriteLine("Maria older than Peter by: {0} days",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ageDiff.Days);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532 days</a:t>
            </a:r>
            <a:endParaRPr lang="bg-BG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017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are given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date </a:t>
            </a:r>
            <a:r>
              <a:rPr lang="en-US" dirty="0"/>
              <a:t>in format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day-month-year</a:t>
            </a:r>
          </a:p>
          <a:p>
            <a:pPr lvl="1"/>
            <a:r>
              <a:rPr lang="en-US" dirty="0"/>
              <a:t>Calculate and print the day of week in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English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Day of Week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45175" y="2642140"/>
            <a:ext cx="2411104" cy="55630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18-04-2016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3842078" y="2642139"/>
            <a:ext cx="1905000" cy="55630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Monday</a:t>
            </a: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ight Arrow 7"/>
          <p:cNvSpPr/>
          <p:nvPr/>
        </p:nvSpPr>
        <p:spPr>
          <a:xfrm>
            <a:off x="3276730" y="2744725"/>
            <a:ext cx="444897" cy="3511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6295293" y="2642140"/>
            <a:ext cx="2411104" cy="55630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27-11-199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6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9392196" y="2642139"/>
            <a:ext cx="2054824" cy="55630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Wednesday</a:t>
            </a: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Right Arrow 10"/>
          <p:cNvSpPr/>
          <p:nvPr/>
        </p:nvSpPr>
        <p:spPr>
          <a:xfrm>
            <a:off x="8826848" y="2744725"/>
            <a:ext cx="444897" cy="3511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746012" y="3581400"/>
            <a:ext cx="10682400" cy="238678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dateAsText = Console.ReadLine();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DateTime date =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DateTime.ParseExact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dateAsText, 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d-M-yyyy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CultureInfo.InvariantCulture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Console.WriteLine(date.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DayOfWeek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60412" y="6190147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https://judge.softuni.bg/Contests/Practice/Index/175#0</a:t>
            </a:r>
            <a:endParaRPr lang="en-US" dirty="0"/>
          </a:p>
        </p:txBody>
      </p:sp>
      <p:sp>
        <p:nvSpPr>
          <p:cNvPr id="14" name="AutoShape 6"/>
          <p:cNvSpPr>
            <a:spLocks noChangeArrowheads="1"/>
          </p:cNvSpPr>
          <p:nvPr/>
        </p:nvSpPr>
        <p:spPr bwMode="auto">
          <a:xfrm>
            <a:off x="7895780" y="4369648"/>
            <a:ext cx="3429000" cy="1519088"/>
          </a:xfrm>
          <a:prstGeom prst="wedgeRoundRectCallout">
            <a:avLst>
              <a:gd name="adj1" fmla="val -68841"/>
              <a:gd name="adj2" fmla="val -3406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ParseExact(…)</a:t>
            </a:r>
            <a:r>
              <a:rPr lang="en-US" sz="2800" noProof="1">
                <a:solidFill>
                  <a:srgbClr val="FFFFFF"/>
                </a:solidFill>
              </a:rPr>
              <a:t> </a:t>
            </a:r>
            <a:r>
              <a:rPr lang="en-US" sz="2800" dirty="0">
                <a:solidFill>
                  <a:srgbClr val="FFFFFF"/>
                </a:solidFill>
              </a:rPr>
              <a:t>needs a format string + culture (locale)</a:t>
            </a:r>
            <a:endParaRPr lang="bg-BG" sz="28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9806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  <p:bldP spid="14" grpId="0" animBg="1"/>
    </p:bld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1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SoftUni</Template>
  <TotalTime>0</TotalTime>
  <Words>3328</Words>
  <Application>Microsoft Office PowerPoint</Application>
  <PresentationFormat>Custom</PresentationFormat>
  <Paragraphs>607</Paragraphs>
  <Slides>47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47</vt:i4>
      </vt:variant>
    </vt:vector>
  </HeadingPairs>
  <TitlesOfParts>
    <vt:vector size="55" baseType="lpstr">
      <vt:lpstr>Arial</vt:lpstr>
      <vt:lpstr>Calibri</vt:lpstr>
      <vt:lpstr>Cambria Math</vt:lpstr>
      <vt:lpstr>Consolas</vt:lpstr>
      <vt:lpstr>Wingdings</vt:lpstr>
      <vt:lpstr>Wingdings 2</vt:lpstr>
      <vt:lpstr>SoftUni 16x9</vt:lpstr>
      <vt:lpstr>1_SoftUni 16x9</vt:lpstr>
      <vt:lpstr>Objects and Classes</vt:lpstr>
      <vt:lpstr>Table of Contents</vt:lpstr>
      <vt:lpstr>Questions?</vt:lpstr>
      <vt:lpstr>Objects and Classes</vt:lpstr>
      <vt:lpstr>Objects</vt:lpstr>
      <vt:lpstr>Classes</vt:lpstr>
      <vt:lpstr>Classes vs. Objects</vt:lpstr>
      <vt:lpstr>Objects and Classes – Example</vt:lpstr>
      <vt:lpstr>Problem: Day of Week</vt:lpstr>
      <vt:lpstr>Using the Built-in API Classes</vt:lpstr>
      <vt:lpstr>Built-in API Classes in .NET Framework</vt:lpstr>
      <vt:lpstr>Built-in .NET Classes – Examples</vt:lpstr>
      <vt:lpstr>Problem: Randomize Words</vt:lpstr>
      <vt:lpstr>Solution: Randomize Words</vt:lpstr>
      <vt:lpstr>Problem: Big Factorial</vt:lpstr>
      <vt:lpstr>Solution: Big Factorial</vt:lpstr>
      <vt:lpstr>Using the Built-in .NET Classes</vt:lpstr>
      <vt:lpstr>NuGet: The .NET Package Manager</vt:lpstr>
      <vt:lpstr>What is NuGet?</vt:lpstr>
      <vt:lpstr>Create a New Windows Forms Project</vt:lpstr>
      <vt:lpstr>Install the NuGet Package "Nakov.TurtleGraphics"</vt:lpstr>
      <vt:lpstr>Design Turtle Graphics App</vt:lpstr>
      <vt:lpstr>Defining Simple Classes</vt:lpstr>
      <vt:lpstr>Defining Simple Classes</vt:lpstr>
      <vt:lpstr>Problem: Distance between Points</vt:lpstr>
      <vt:lpstr>Solution: Distance between Points</vt:lpstr>
      <vt:lpstr>Solution: Distance between Points</vt:lpstr>
      <vt:lpstr>Solution: Distance between Points(2)</vt:lpstr>
      <vt:lpstr>Problem: Closest Two Points</vt:lpstr>
      <vt:lpstr>Solution: Closest Two Points</vt:lpstr>
      <vt:lpstr>Solution: Closest Two Points (2)</vt:lpstr>
      <vt:lpstr>Solution: Closest Two Points (3)</vt:lpstr>
      <vt:lpstr>Solution: Closest Two Points (4)</vt:lpstr>
      <vt:lpstr>Class Operations</vt:lpstr>
      <vt:lpstr>Class Operations (2)</vt:lpstr>
      <vt:lpstr>Problem: Rectangle Position</vt:lpstr>
      <vt:lpstr>Solution: Rectangle Position</vt:lpstr>
      <vt:lpstr>Solution: Rectangle Position (2)</vt:lpstr>
      <vt:lpstr>Solution: Rectangle Position (3)</vt:lpstr>
      <vt:lpstr>Problem: Sales Report</vt:lpstr>
      <vt:lpstr>Solution: Sales Report</vt:lpstr>
      <vt:lpstr>Solution: Sales Report (2)</vt:lpstr>
      <vt:lpstr>Defining Simple Classes</vt:lpstr>
      <vt:lpstr>Summary</vt:lpstr>
      <vt:lpstr>Objects and Classes</vt:lpstr>
      <vt:lpstr>License</vt:lpstr>
      <vt:lpstr>Trainings @ Software University (SoftUni)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Objects and Classes</dc:title>
  <dc:subject>C# Basics Course</dc:subject>
  <dc:creator/>
  <cp:keywords>C#, programming, course, SoftUni, Software University</cp:keywords>
  <dc:description>Programming Fundamentals Course @ SoftUni - https://softuni.bg/courses/programming-fundamentals</dc:description>
  <cp:lastModifiedBy/>
  <cp:revision>1</cp:revision>
  <dcterms:created xsi:type="dcterms:W3CDTF">2014-01-02T17:00:34Z</dcterms:created>
  <dcterms:modified xsi:type="dcterms:W3CDTF">2017-06-19T11:07:45Z</dcterms:modified>
  <cp:category>computer programming;programming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